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77" r:id="rId3"/>
    <p:sldId id="275" r:id="rId4"/>
    <p:sldId id="256" r:id="rId5"/>
    <p:sldId id="261" r:id="rId6"/>
    <p:sldId id="259" r:id="rId7"/>
    <p:sldId id="267" r:id="rId8"/>
    <p:sldId id="266" r:id="rId9"/>
    <p:sldId id="260" r:id="rId10"/>
    <p:sldId id="268" r:id="rId11"/>
    <p:sldId id="264" r:id="rId12"/>
    <p:sldId id="263" r:id="rId13"/>
    <p:sldId id="274" r:id="rId14"/>
    <p:sldId id="273" r:id="rId15"/>
    <p:sldId id="276" r:id="rId16"/>
    <p:sldId id="271" r:id="rId17"/>
    <p:sldId id="262" r:id="rId18"/>
    <p:sldId id="25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276" y="5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4FCA41-7D7B-41CC-ACC5-85426969CD06}" type="datetimeFigureOut">
              <a:rPr lang="en-US" smtClean="0"/>
              <a:pPr/>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7EB1C-A5A3-47F9-9BDE-2AA37145198A}" type="slidenum">
              <a:rPr lang="en-US" smtClean="0"/>
              <a:pPr/>
              <a:t>‹#›</a:t>
            </a:fld>
            <a:endParaRPr lang="en-US"/>
          </a:p>
        </p:txBody>
      </p:sp>
    </p:spTree>
    <p:extLst>
      <p:ext uri="{BB962C8B-B14F-4D97-AF65-F5344CB8AC3E}">
        <p14:creationId xmlns:p14="http://schemas.microsoft.com/office/powerpoint/2010/main" val="3157556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4FCA41-7D7B-41CC-ACC5-85426969CD06}" type="datetimeFigureOut">
              <a:rPr lang="en-US" smtClean="0"/>
              <a:pPr/>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7EB1C-A5A3-47F9-9BDE-2AA37145198A}" type="slidenum">
              <a:rPr lang="en-US" smtClean="0"/>
              <a:pPr/>
              <a:t>‹#›</a:t>
            </a:fld>
            <a:endParaRPr lang="en-US"/>
          </a:p>
        </p:txBody>
      </p:sp>
    </p:spTree>
    <p:extLst>
      <p:ext uri="{BB962C8B-B14F-4D97-AF65-F5344CB8AC3E}">
        <p14:creationId xmlns:p14="http://schemas.microsoft.com/office/powerpoint/2010/main" val="3617128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4FCA41-7D7B-41CC-ACC5-85426969CD06}" type="datetimeFigureOut">
              <a:rPr lang="en-US" smtClean="0"/>
              <a:pPr/>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7EB1C-A5A3-47F9-9BDE-2AA37145198A}" type="slidenum">
              <a:rPr lang="en-US" smtClean="0"/>
              <a:pPr/>
              <a:t>‹#›</a:t>
            </a:fld>
            <a:endParaRPr lang="en-US"/>
          </a:p>
        </p:txBody>
      </p:sp>
    </p:spTree>
    <p:extLst>
      <p:ext uri="{BB962C8B-B14F-4D97-AF65-F5344CB8AC3E}">
        <p14:creationId xmlns:p14="http://schemas.microsoft.com/office/powerpoint/2010/main" val="3973935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noProof="1"/>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237D34-6553-4BA7-A6F2-ED84B4311E1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407819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DE93C7-98CC-4B25-8079-92C37706441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29051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4EDC64-358D-40D1-A31E-16C0302F668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84269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9B466D-8344-4AF6-B3E5-C288F061F68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51438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34D93CB-E233-498F-BD10-B398408E4FA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3305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732D4B-27B0-4642-AFDF-E9BE41618F5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20176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0AFA77-E060-40F0-9D53-A0EC95CD94C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65281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C8A8D8-3A3D-4496-96EA-DD835812403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915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4FCA41-7D7B-41CC-ACC5-85426969CD06}" type="datetimeFigureOut">
              <a:rPr lang="en-US" smtClean="0"/>
              <a:pPr/>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7EB1C-A5A3-47F9-9BDE-2AA37145198A}" type="slidenum">
              <a:rPr lang="en-US" smtClean="0"/>
              <a:pPr/>
              <a:t>‹#›</a:t>
            </a:fld>
            <a:endParaRPr lang="en-US"/>
          </a:p>
        </p:txBody>
      </p:sp>
    </p:spTree>
    <p:extLst>
      <p:ext uri="{BB962C8B-B14F-4D97-AF65-F5344CB8AC3E}">
        <p14:creationId xmlns:p14="http://schemas.microsoft.com/office/powerpoint/2010/main" val="1485997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F879F9-7531-4C89-B258-53BEE6BAB57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79014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D4C71A-34C3-4D2E-85E1-7A50A6622E2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14414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784BF8-5D1F-4367-91EF-886A4B73A2DC}"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32769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3" indent="0">
              <a:buNone/>
              <a:defRPr sz="1400">
                <a:solidFill>
                  <a:schemeClr val="tx1">
                    <a:tint val="75000"/>
                  </a:schemeClr>
                </a:solidFill>
              </a:defRPr>
            </a:lvl7pPr>
            <a:lvl8pPr marL="3200240" indent="0">
              <a:buNone/>
              <a:defRPr sz="1400">
                <a:solidFill>
                  <a:schemeClr val="tx1">
                    <a:tint val="75000"/>
                  </a:schemeClr>
                </a:solidFill>
              </a:defRPr>
            </a:lvl8pPr>
            <a:lvl9pPr marL="365741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4FCA41-7D7B-41CC-ACC5-85426969CD06}" type="datetimeFigureOut">
              <a:rPr lang="en-US" smtClean="0"/>
              <a:pPr/>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7EB1C-A5A3-47F9-9BDE-2AA37145198A}" type="slidenum">
              <a:rPr lang="en-US" smtClean="0"/>
              <a:pPr/>
              <a:t>‹#›</a:t>
            </a:fld>
            <a:endParaRPr lang="en-US"/>
          </a:p>
        </p:txBody>
      </p:sp>
    </p:spTree>
    <p:extLst>
      <p:ext uri="{BB962C8B-B14F-4D97-AF65-F5344CB8AC3E}">
        <p14:creationId xmlns:p14="http://schemas.microsoft.com/office/powerpoint/2010/main" val="3849259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4FCA41-7D7B-41CC-ACC5-85426969CD06}" type="datetimeFigureOut">
              <a:rPr lang="en-US" smtClean="0"/>
              <a:pPr/>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7EB1C-A5A3-47F9-9BDE-2AA37145198A}" type="slidenum">
              <a:rPr lang="en-US" smtClean="0"/>
              <a:pPr/>
              <a:t>‹#›</a:t>
            </a:fld>
            <a:endParaRPr lang="en-US"/>
          </a:p>
        </p:txBody>
      </p:sp>
    </p:spTree>
    <p:extLst>
      <p:ext uri="{BB962C8B-B14F-4D97-AF65-F5344CB8AC3E}">
        <p14:creationId xmlns:p14="http://schemas.microsoft.com/office/powerpoint/2010/main" val="864545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4FCA41-7D7B-41CC-ACC5-85426969CD06}" type="datetimeFigureOut">
              <a:rPr lang="en-US" smtClean="0"/>
              <a:pPr/>
              <a:t>10/6/2021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87EB1C-A5A3-47F9-9BDE-2AA37145198A}" type="slidenum">
              <a:rPr lang="en-US" smtClean="0"/>
              <a:pPr/>
              <a:t>‹#›</a:t>
            </a:fld>
            <a:endParaRPr lang="en-US"/>
          </a:p>
        </p:txBody>
      </p:sp>
    </p:spTree>
    <p:extLst>
      <p:ext uri="{BB962C8B-B14F-4D97-AF65-F5344CB8AC3E}">
        <p14:creationId xmlns:p14="http://schemas.microsoft.com/office/powerpoint/2010/main" val="1352468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4FCA41-7D7B-41CC-ACC5-85426969CD06}" type="datetimeFigureOut">
              <a:rPr lang="en-US" smtClean="0"/>
              <a:pPr/>
              <a:t>10/6/2021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87EB1C-A5A3-47F9-9BDE-2AA37145198A}" type="slidenum">
              <a:rPr lang="en-US" smtClean="0"/>
              <a:pPr/>
              <a:t>‹#›</a:t>
            </a:fld>
            <a:endParaRPr lang="en-US"/>
          </a:p>
        </p:txBody>
      </p:sp>
    </p:spTree>
    <p:extLst>
      <p:ext uri="{BB962C8B-B14F-4D97-AF65-F5344CB8AC3E}">
        <p14:creationId xmlns:p14="http://schemas.microsoft.com/office/powerpoint/2010/main" val="676663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FCA41-7D7B-41CC-ACC5-85426969CD06}" type="datetimeFigureOut">
              <a:rPr lang="en-US" smtClean="0"/>
              <a:pPr/>
              <a:t>10/6/2021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87EB1C-A5A3-47F9-9BDE-2AA37145198A}" type="slidenum">
              <a:rPr lang="en-US" smtClean="0"/>
              <a:pPr/>
              <a:t>‹#›</a:t>
            </a:fld>
            <a:endParaRPr lang="en-US"/>
          </a:p>
        </p:txBody>
      </p:sp>
    </p:spTree>
    <p:extLst>
      <p:ext uri="{BB962C8B-B14F-4D97-AF65-F5344CB8AC3E}">
        <p14:creationId xmlns:p14="http://schemas.microsoft.com/office/powerpoint/2010/main" val="133631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4FCA41-7D7B-41CC-ACC5-85426969CD06}" type="datetimeFigureOut">
              <a:rPr lang="en-US" smtClean="0"/>
              <a:pPr/>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7EB1C-A5A3-47F9-9BDE-2AA37145198A}" type="slidenum">
              <a:rPr lang="en-US" smtClean="0"/>
              <a:pPr/>
              <a:t>‹#›</a:t>
            </a:fld>
            <a:endParaRPr lang="en-US"/>
          </a:p>
        </p:txBody>
      </p:sp>
    </p:spTree>
    <p:extLst>
      <p:ext uri="{BB962C8B-B14F-4D97-AF65-F5344CB8AC3E}">
        <p14:creationId xmlns:p14="http://schemas.microsoft.com/office/powerpoint/2010/main" val="2557009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7"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endParaRPr lang="en-US"/>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4FCA41-7D7B-41CC-ACC5-85426969CD06}" type="datetimeFigureOut">
              <a:rPr lang="en-US" smtClean="0"/>
              <a:pPr/>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7EB1C-A5A3-47F9-9BDE-2AA37145198A}" type="slidenum">
              <a:rPr lang="en-US" smtClean="0"/>
              <a:pPr/>
              <a:t>‹#›</a:t>
            </a:fld>
            <a:endParaRPr lang="en-US"/>
          </a:p>
        </p:txBody>
      </p:sp>
    </p:spTree>
    <p:extLst>
      <p:ext uri="{BB962C8B-B14F-4D97-AF65-F5344CB8AC3E}">
        <p14:creationId xmlns:p14="http://schemas.microsoft.com/office/powerpoint/2010/main" val="296816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35" tIns="45718" rIns="91435"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35" tIns="45718" rIns="91435"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35" tIns="45718" rIns="91435" bIns="45718" rtlCol="0" anchor="ctr"/>
          <a:lstStyle>
            <a:lvl1pPr algn="l">
              <a:defRPr sz="1200">
                <a:solidFill>
                  <a:schemeClr val="tx1">
                    <a:tint val="75000"/>
                  </a:schemeClr>
                </a:solidFill>
              </a:defRPr>
            </a:lvl1pPr>
          </a:lstStyle>
          <a:p>
            <a:fld id="{344FCA41-7D7B-41CC-ACC5-85426969CD06}" type="datetimeFigureOut">
              <a:rPr lang="en-US" smtClean="0"/>
              <a:pPr/>
              <a:t>10/6/2021</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35" tIns="45718" rIns="91435" bIns="45718" rtlCol="0" anchor="ctr"/>
          <a:lstStyle>
            <a:lvl1pPr algn="r">
              <a:defRPr sz="1200">
                <a:solidFill>
                  <a:schemeClr val="tx1">
                    <a:tint val="75000"/>
                  </a:schemeClr>
                </a:solidFill>
              </a:defRPr>
            </a:lvl1pPr>
          </a:lstStyle>
          <a:p>
            <a:fld id="{E287EB1C-A5A3-47F9-9BDE-2AA37145198A}" type="slidenum">
              <a:rPr lang="en-US" smtClean="0"/>
              <a:pPr/>
              <a:t>‹#›</a:t>
            </a:fld>
            <a:endParaRPr lang="en-US"/>
          </a:p>
        </p:txBody>
      </p:sp>
    </p:spTree>
    <p:extLst>
      <p:ext uri="{BB962C8B-B14F-4D97-AF65-F5344CB8AC3E}">
        <p14:creationId xmlns:p14="http://schemas.microsoft.com/office/powerpoint/2010/main" val="4104954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54" rtl="0" eaLnBrk="1" latinLnBrk="0" hangingPunct="1">
        <a:spcBef>
          <a:spcPct val="0"/>
        </a:spcBef>
        <a:buNone/>
        <a:defRPr sz="4400" kern="1200">
          <a:solidFill>
            <a:schemeClr val="tx1"/>
          </a:solidFill>
          <a:latin typeface="+mj-lt"/>
          <a:ea typeface="+mj-ea"/>
          <a:cs typeface="+mj-cs"/>
        </a:defRPr>
      </a:lvl1pPr>
    </p:titleStyle>
    <p:bodyStyle>
      <a:lvl1pPr marL="342883" indent="-342883" algn="l" defTabSz="91435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3" indent="-228589" algn="l" defTabSz="91435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1"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7"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4294967295"/>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eaLnBrk="1" hangingPunct="1">
              <a:defRPr sz="1400" smtClean="0">
                <a:ea typeface="SimSun" pitchFamily="2" charset="-122"/>
              </a:defRPr>
            </a:lvl1pPr>
          </a:lstStyle>
          <a:p>
            <a:pPr fontAlgn="base">
              <a:spcBef>
                <a:spcPct val="0"/>
              </a:spcBef>
              <a:spcAft>
                <a:spcPct val="0"/>
              </a:spcAft>
              <a:defRPr/>
            </a:pPr>
            <a:fld id="{6DA4D4BE-0F9A-4536-9B49-99D4E7D15231}"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7656813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12192000" cy="68580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2051" name="WordArt 26"/>
          <p:cNvSpPr>
            <a:spLocks noChangeShapeType="1" noTextEdit="1"/>
          </p:cNvSpPr>
          <p:nvPr/>
        </p:nvSpPr>
        <p:spPr bwMode="auto">
          <a:xfrm>
            <a:off x="50802" y="1412875"/>
            <a:ext cx="11961284" cy="4826000"/>
          </a:xfrm>
          <a:prstGeom prst="rect">
            <a:avLst/>
          </a:prstGeom>
        </p:spPr>
        <p:txBody>
          <a:bodyPr spcFirstLastPara="1" wrap="none" fromWordArt="1">
            <a:prstTxWarp prst="textArchUp">
              <a:avLst>
                <a:gd name="adj" fmla="val 11111774"/>
              </a:avLst>
            </a:prstTxWarp>
          </a:bodyPr>
          <a:lstStyle/>
          <a:p>
            <a:pPr algn="ctr" eaLnBrk="0" fontAlgn="base" hangingPunct="0">
              <a:spcBef>
                <a:spcPct val="0"/>
              </a:spcBef>
              <a:spcAft>
                <a:spcPct val="0"/>
              </a:spcAft>
            </a:pPr>
            <a:endParaRPr lang="en-US" sz="6600" b="1" kern="10" smtClean="0">
              <a:ln w="9525">
                <a:solidFill>
                  <a:srgbClr val="000000"/>
                </a:solidFill>
                <a:round/>
                <a:headEnd/>
                <a:tailEnd/>
              </a:ln>
              <a:solidFill>
                <a:srgbClr val="FF0000"/>
              </a:solidFill>
              <a:cs typeface="Arial"/>
            </a:endParaRPr>
          </a:p>
        </p:txBody>
      </p:sp>
      <p:sp>
        <p:nvSpPr>
          <p:cNvPr id="23" name="TextBox 22"/>
          <p:cNvSpPr txBox="1"/>
          <p:nvPr/>
        </p:nvSpPr>
        <p:spPr>
          <a:xfrm>
            <a:off x="-179916" y="740412"/>
            <a:ext cx="12192000" cy="1985159"/>
          </a:xfrm>
          <a:prstGeom prst="rect">
            <a:avLst/>
          </a:prstGeom>
          <a:noFill/>
        </p:spPr>
        <p:txBody>
          <a:bodyPr>
            <a:spAutoFit/>
          </a:bodyPr>
          <a:lstStyle/>
          <a:p>
            <a:pPr algn="ctr" fontAlgn="base">
              <a:lnSpc>
                <a:spcPct val="150000"/>
              </a:lnSpc>
              <a:spcBef>
                <a:spcPct val="0"/>
              </a:spcBef>
              <a:spcAft>
                <a:spcPct val="0"/>
              </a:spcAft>
              <a:defRPr/>
            </a:pPr>
            <a:r>
              <a:rPr lang="en-US" sz="5400" b="1" dirty="0">
                <a:ln>
                  <a:solidFill>
                    <a:sysClr val="windowText" lastClr="000000"/>
                  </a:solidFill>
                </a:ln>
                <a:solidFill>
                  <a:srgbClr val="009900"/>
                </a:solidFill>
                <a:latin typeface="Times New Roman" panose="02020603050405020304" pitchFamily="18" charset="0"/>
                <a:cs typeface="Times New Roman" panose="02020603050405020304" pitchFamily="18" charset="0"/>
              </a:rPr>
              <a:t>TẬP ĐỌC LỚP 5</a:t>
            </a:r>
          </a:p>
          <a:p>
            <a:pPr algn="ctr" fontAlgn="base">
              <a:lnSpc>
                <a:spcPct val="150000"/>
              </a:lnSpc>
              <a:spcBef>
                <a:spcPct val="0"/>
              </a:spcBef>
              <a:spcAft>
                <a:spcPct val="0"/>
              </a:spcAft>
              <a:defRPr/>
            </a:pPr>
            <a:r>
              <a:rPr lang="en-US" sz="2800" b="1" dirty="0" smtClean="0">
                <a:ln>
                  <a:solidFill>
                    <a:sysClr val="windowText" lastClr="000000"/>
                  </a:solidFill>
                </a:ln>
                <a:solidFill>
                  <a:srgbClr val="FFC000"/>
                </a:solidFill>
                <a:latin typeface="Times New Roman" panose="02020603050405020304" pitchFamily="18" charset="0"/>
                <a:cs typeface="Times New Roman" panose="02020603050405020304" pitchFamily="18" charset="0"/>
              </a:rPr>
              <a:t>THƯ </a:t>
            </a:r>
            <a:r>
              <a:rPr lang="en-US" sz="2800" b="1" smtClean="0">
                <a:ln>
                  <a:solidFill>
                    <a:sysClr val="windowText" lastClr="000000"/>
                  </a:solidFill>
                </a:ln>
                <a:solidFill>
                  <a:srgbClr val="FFC000"/>
                </a:solidFill>
                <a:latin typeface="Times New Roman" panose="02020603050405020304" pitchFamily="18" charset="0"/>
                <a:cs typeface="Times New Roman" panose="02020603050405020304" pitchFamily="18" charset="0"/>
              </a:rPr>
              <a:t>GỬI </a:t>
            </a:r>
            <a:r>
              <a:rPr lang="en-US" sz="2800" b="1" smtClean="0">
                <a:ln>
                  <a:solidFill>
                    <a:sysClr val="windowText" lastClr="000000"/>
                  </a:solidFill>
                </a:ln>
                <a:solidFill>
                  <a:srgbClr val="FFC000"/>
                </a:solidFill>
                <a:latin typeface="Times New Roman" panose="02020603050405020304" pitchFamily="18" charset="0"/>
                <a:cs typeface="Times New Roman" panose="02020603050405020304" pitchFamily="18" charset="0"/>
              </a:rPr>
              <a:t>CÁC HỌC </a:t>
            </a:r>
            <a:r>
              <a:rPr lang="en-US" sz="2800" b="1" dirty="0" smtClean="0">
                <a:ln>
                  <a:solidFill>
                    <a:sysClr val="windowText" lastClr="000000"/>
                  </a:solidFill>
                </a:ln>
                <a:solidFill>
                  <a:srgbClr val="FFC000"/>
                </a:solidFill>
                <a:latin typeface="Times New Roman" panose="02020603050405020304" pitchFamily="18" charset="0"/>
                <a:cs typeface="Times New Roman" panose="02020603050405020304" pitchFamily="18" charset="0"/>
              </a:rPr>
              <a:t>SINH</a:t>
            </a:r>
            <a:endParaRPr lang="en-US" sz="2800" b="1" dirty="0">
              <a:ln>
                <a:solidFill>
                  <a:sysClr val="windowText" lastClr="000000"/>
                </a:solidFill>
              </a:ln>
              <a:solidFill>
                <a:srgbClr val="FFC000"/>
              </a:solidFill>
              <a:latin typeface="Times New Roman" panose="02020603050405020304" pitchFamily="18" charset="0"/>
              <a:cs typeface="Times New Roman" panose="02020603050405020304" pitchFamily="18" charset="0"/>
            </a:endParaRPr>
          </a:p>
        </p:txBody>
      </p:sp>
      <p:sp>
        <p:nvSpPr>
          <p:cNvPr id="6" name="Text Box 5"/>
          <p:cNvSpPr txBox="1">
            <a:spLocks noChangeArrowheads="1"/>
          </p:cNvSpPr>
          <p:nvPr/>
        </p:nvSpPr>
        <p:spPr bwMode="auto">
          <a:xfrm>
            <a:off x="304800" y="87313"/>
            <a:ext cx="11582400" cy="4000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fontAlgn="base">
              <a:spcBef>
                <a:spcPct val="50000"/>
              </a:spcBef>
              <a:spcAft>
                <a:spcPct val="0"/>
              </a:spcAft>
              <a:defRPr/>
            </a:pPr>
            <a:r>
              <a:rPr lang="en-US" sz="2000" b="1" dirty="0">
                <a:solidFill>
                  <a:srgbClr val="0000CC"/>
                </a:solidFill>
              </a:rPr>
              <a:t>TRƯỜNG TIỂU HỌC </a:t>
            </a:r>
            <a:r>
              <a:rPr lang="vi-VN" sz="2000" b="1" dirty="0">
                <a:solidFill>
                  <a:srgbClr val="0000CC"/>
                </a:solidFill>
              </a:rPr>
              <a:t>VĨNH HÒA A</a:t>
            </a:r>
            <a:endParaRPr lang="en-US" sz="2000" b="1" dirty="0">
              <a:solidFill>
                <a:srgbClr val="0000CC"/>
              </a:solidFill>
            </a:endParaRPr>
          </a:p>
        </p:txBody>
      </p:sp>
      <p:pic>
        <p:nvPicPr>
          <p:cNvPr id="2054" name="Âm thanh 8">
            <a:hlinkClick r:id="" action="ppaction://media"/>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76000" y="6096000"/>
            <a:ext cx="81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657600" y="3058446"/>
            <a:ext cx="5384659" cy="369332"/>
          </a:xfrm>
          <a:prstGeom prst="rect">
            <a:avLst/>
          </a:prstGeom>
          <a:noFill/>
        </p:spPr>
        <p:txBody>
          <a:bodyPr wrap="square" rtlCol="0">
            <a:spAutoFit/>
          </a:bodyPr>
          <a:lstStyle/>
          <a:p>
            <a:pPr eaLnBrk="0" fontAlgn="base" hangingPunct="0">
              <a:spcBef>
                <a:spcPct val="0"/>
              </a:spcBef>
              <a:spcAft>
                <a:spcPct val="0"/>
              </a:spcAft>
            </a:pPr>
            <a:r>
              <a:rPr lang="en-US" b="1" dirty="0" smtClean="0">
                <a:solidFill>
                  <a:srgbClr val="000000"/>
                </a:solidFill>
              </a:rPr>
              <a:t>       </a:t>
            </a:r>
            <a:r>
              <a:rPr lang="en-US" b="1" dirty="0" smtClean="0">
                <a:solidFill>
                  <a:srgbClr val="000000"/>
                </a:solidFill>
              </a:rPr>
              <a:t>GV :NGUYỄN THỊ THU THỦY</a:t>
            </a:r>
          </a:p>
        </p:txBody>
      </p:sp>
      <p:sp>
        <p:nvSpPr>
          <p:cNvPr id="3" name="TextBox 2"/>
          <p:cNvSpPr txBox="1"/>
          <p:nvPr/>
        </p:nvSpPr>
        <p:spPr>
          <a:xfrm>
            <a:off x="4646117" y="3641209"/>
            <a:ext cx="2539933" cy="369332"/>
          </a:xfrm>
          <a:prstGeom prst="rect">
            <a:avLst/>
          </a:prstGeom>
          <a:noFill/>
        </p:spPr>
        <p:txBody>
          <a:bodyPr wrap="square" rtlCol="0">
            <a:spAutoFit/>
          </a:bodyPr>
          <a:lstStyle/>
          <a:p>
            <a:pPr eaLnBrk="0" fontAlgn="base" hangingPunct="0">
              <a:spcBef>
                <a:spcPct val="0"/>
              </a:spcBef>
              <a:spcAft>
                <a:spcPct val="0"/>
              </a:spcAft>
            </a:pPr>
            <a:r>
              <a:rPr lang="en-US" b="1" dirty="0" smtClean="0">
                <a:solidFill>
                  <a:srgbClr val="000000"/>
                </a:solidFill>
              </a:rPr>
              <a:t>  LỚP 5A5</a:t>
            </a:r>
          </a:p>
        </p:txBody>
      </p:sp>
    </p:spTree>
    <p:extLst>
      <p:ext uri="{BB962C8B-B14F-4D97-AF65-F5344CB8AC3E}">
        <p14:creationId xmlns:p14="http://schemas.microsoft.com/office/powerpoint/2010/main" val="1004083252"/>
      </p:ext>
    </p:extLst>
  </p:cSld>
  <p:clrMapOvr>
    <a:masterClrMapping/>
  </p:clrMapOvr>
  <p:transition advTm="14949">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521069" y="651232"/>
            <a:ext cx="9144000" cy="1815882"/>
          </a:xfrm>
          <a:prstGeom prst="rect">
            <a:avLst/>
          </a:prstGeom>
          <a:noFill/>
          <a:ln w="9525">
            <a:noFill/>
            <a:miter lim="800000"/>
            <a:headEnd/>
            <a:tailEnd/>
          </a:ln>
        </p:spPr>
        <p:txBody>
          <a:bodyPr wrap="square">
            <a:spAutoFit/>
          </a:bodyPr>
          <a:lstStyle/>
          <a:p>
            <a:pPr>
              <a:spcBef>
                <a:spcPct val="50000"/>
              </a:spcBef>
            </a:pPr>
            <a:endParaRPr lang="en-GB" sz="3200" b="1" dirty="0">
              <a:solidFill>
                <a:srgbClr val="0000FF"/>
              </a:solidFill>
              <a:latin typeface="Times New Roman" pitchFamily="18" charset="0"/>
              <a:cs typeface="Times New Roman" pitchFamily="18" charset="0"/>
            </a:endParaRPr>
          </a:p>
          <a:p>
            <a:pPr algn="just">
              <a:spcBef>
                <a:spcPct val="50000"/>
              </a:spcBef>
            </a:pPr>
            <a:r>
              <a:rPr lang="en-GB" sz="3200" b="1" dirty="0">
                <a:solidFill>
                  <a:srgbClr val="0000FF"/>
                </a:solidFill>
                <a:latin typeface="Times New Roman" pitchFamily="18" charset="0"/>
                <a:cs typeface="Times New Roman" pitchFamily="18" charset="0"/>
              </a:rPr>
              <a:t>    2. Sau Cách mạng tháng Tám, nhiệm vụ của toàn dân là gì?</a:t>
            </a:r>
          </a:p>
        </p:txBody>
      </p:sp>
      <p:sp>
        <p:nvSpPr>
          <p:cNvPr id="5" name="Text Box 4"/>
          <p:cNvSpPr txBox="1">
            <a:spLocks noChangeArrowheads="1"/>
          </p:cNvSpPr>
          <p:nvPr/>
        </p:nvSpPr>
        <p:spPr bwMode="auto">
          <a:xfrm>
            <a:off x="1863969" y="2286000"/>
            <a:ext cx="8458200" cy="1815882"/>
          </a:xfrm>
          <a:prstGeom prst="rect">
            <a:avLst/>
          </a:prstGeom>
          <a:noFill/>
          <a:ln w="9525">
            <a:noFill/>
            <a:miter lim="800000"/>
            <a:headEnd/>
            <a:tailEnd/>
          </a:ln>
        </p:spPr>
        <p:txBody>
          <a:bodyPr wrap="square">
            <a:spAutoFit/>
          </a:bodyPr>
          <a:lstStyle/>
          <a:p>
            <a:pPr algn="just">
              <a:spcBef>
                <a:spcPct val="50000"/>
              </a:spcBef>
            </a:pPr>
            <a:r>
              <a:rPr lang="en-GB" sz="4000" dirty="0">
                <a:latin typeface="Times New Roman" pitchFamily="18" charset="0"/>
                <a:cs typeface="Times New Roman" pitchFamily="18" charset="0"/>
              </a:rPr>
              <a:t>    </a:t>
            </a:r>
            <a:r>
              <a:rPr lang="en-GB" sz="3200" b="1" dirty="0">
                <a:solidFill>
                  <a:srgbClr val="CC3300"/>
                </a:solidFill>
                <a:latin typeface="Times New Roman" pitchFamily="18" charset="0"/>
                <a:cs typeface="Times New Roman" pitchFamily="18" charset="0"/>
              </a:rPr>
              <a:t>Xây dựng lại cơ đồ mà tổ tiên đã để lại, làm cho chúng ta theo kịp các nước khác trên hoàn cầu</a:t>
            </a:r>
            <a:r>
              <a:rPr lang="en-GB" sz="4000" dirty="0">
                <a:solidFill>
                  <a:srgbClr val="CC3300"/>
                </a:solidFill>
                <a:latin typeface="Times New Roman" pitchFamily="18" charset="0"/>
                <a:cs typeface="Times New Roman" pitchFamily="18" charset="0"/>
              </a:rPr>
              <a:t>.</a:t>
            </a:r>
          </a:p>
        </p:txBody>
      </p:sp>
      <p:sp>
        <p:nvSpPr>
          <p:cNvPr id="6" name="WordArt 4"/>
          <p:cNvSpPr>
            <a:spLocks noChangeArrowheads="1" noChangeShapeType="1" noTextEdit="1"/>
          </p:cNvSpPr>
          <p:nvPr/>
        </p:nvSpPr>
        <p:spPr bwMode="auto">
          <a:xfrm>
            <a:off x="3581400" y="762000"/>
            <a:ext cx="5410200" cy="609600"/>
          </a:xfrm>
          <a:prstGeom prst="rect">
            <a:avLst/>
          </a:prstGeom>
        </p:spPr>
        <p:txBody>
          <a:bodyPr wrap="none" fromWordArt="1">
            <a:prstTxWarp prst="textPlain">
              <a:avLst>
                <a:gd name="adj" fmla="val 50000"/>
              </a:avLst>
            </a:prstTxWarp>
          </a:bodyPr>
          <a:lstStyle/>
          <a:p>
            <a:pPr algn="ctr"/>
            <a:r>
              <a:rPr lang="vi-VN" sz="4800" b="1" kern="10" dirty="0">
                <a:ln w="6350">
                  <a:solidFill>
                    <a:srgbClr val="FFFF00"/>
                  </a:solidFill>
                  <a:round/>
                  <a:headEnd/>
                  <a:tailEnd/>
                </a:ln>
                <a:solidFill>
                  <a:srgbClr val="FF0000"/>
                </a:solidFill>
                <a:effectLst>
                  <a:outerShdw dist="35921" dir="2700000" algn="ctr" rotWithShape="0">
                    <a:srgbClr val="C0C0C0">
                      <a:alpha val="79999"/>
                    </a:srgbClr>
                  </a:outerShdw>
                </a:effectLst>
                <a:latin typeface="+mj-lt"/>
                <a:cs typeface="Arial"/>
              </a:rPr>
              <a:t>Thư gửi các học sinh</a:t>
            </a:r>
            <a:endParaRPr lang="en-US" sz="4800" b="1" kern="10" dirty="0">
              <a:ln w="6350">
                <a:solidFill>
                  <a:srgbClr val="FFFF00"/>
                </a:solidFill>
                <a:round/>
                <a:headEnd/>
                <a:tailEnd/>
              </a:ln>
              <a:solidFill>
                <a:srgbClr val="FF0000"/>
              </a:solidFill>
              <a:effectLst>
                <a:outerShdw dist="35921" dir="2700000" algn="ctr" rotWithShape="0">
                  <a:srgbClr val="C0C0C0">
                    <a:alpha val="79999"/>
                  </a:srgbClr>
                </a:outerShdw>
              </a:effectLst>
              <a:latin typeface="+mj-lt"/>
              <a:cs typeface="Arial"/>
            </a:endParaRPr>
          </a:p>
        </p:txBody>
      </p:sp>
      <p:sp>
        <p:nvSpPr>
          <p:cNvPr id="7" name="TextBox 6"/>
          <p:cNvSpPr txBox="1"/>
          <p:nvPr/>
        </p:nvSpPr>
        <p:spPr>
          <a:xfrm>
            <a:off x="5410200" y="76201"/>
            <a:ext cx="2514600" cy="707886"/>
          </a:xfrm>
          <a:prstGeom prst="rect">
            <a:avLst/>
          </a:prstGeom>
          <a:noFill/>
        </p:spPr>
        <p:txBody>
          <a:bodyPr wrap="square" rtlCol="0">
            <a:spAutoFit/>
          </a:bodyPr>
          <a:lstStyle/>
          <a:p>
            <a:r>
              <a:rPr lang="en-US" sz="4000" b="1" dirty="0">
                <a:solidFill>
                  <a:srgbClr val="0000FF"/>
                </a:solidFill>
                <a:latin typeface="Times New Roman" pitchFamily="18" charset="0"/>
                <a:cs typeface="Times New Roman" pitchFamily="18" charset="0"/>
              </a:rPr>
              <a:t>Tập đọc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752600" y="1389188"/>
            <a:ext cx="8458200" cy="1138773"/>
          </a:xfrm>
          <a:prstGeom prst="rect">
            <a:avLst/>
          </a:prstGeom>
          <a:noFill/>
          <a:ln w="9525">
            <a:noFill/>
            <a:miter lim="800000"/>
            <a:headEnd/>
            <a:tailEnd/>
          </a:ln>
        </p:spPr>
        <p:txBody>
          <a:bodyPr wrap="square">
            <a:spAutoFit/>
          </a:bodyPr>
          <a:lstStyle/>
          <a:p>
            <a:pPr algn="just">
              <a:spcBef>
                <a:spcPct val="50000"/>
              </a:spcBef>
            </a:pPr>
            <a:r>
              <a:rPr lang="en-GB" sz="3600" dirty="0">
                <a:solidFill>
                  <a:srgbClr val="0000FF"/>
                </a:solidFill>
                <a:latin typeface="Times New Roman" pitchFamily="18" charset="0"/>
                <a:cs typeface="Times New Roman" pitchFamily="18" charset="0"/>
              </a:rPr>
              <a:t>    </a:t>
            </a:r>
            <a:r>
              <a:rPr lang="en-GB" sz="3200" b="1" dirty="0" smtClean="0">
                <a:solidFill>
                  <a:srgbClr val="0000FF"/>
                </a:solidFill>
                <a:latin typeface="Times New Roman" pitchFamily="18" charset="0"/>
                <a:cs typeface="Times New Roman" pitchFamily="18" charset="0"/>
              </a:rPr>
              <a:t>3.Học </a:t>
            </a:r>
            <a:r>
              <a:rPr lang="en-GB" sz="3200" b="1" dirty="0">
                <a:solidFill>
                  <a:srgbClr val="0000FF"/>
                </a:solidFill>
                <a:latin typeface="Times New Roman" pitchFamily="18" charset="0"/>
                <a:cs typeface="Times New Roman" pitchFamily="18" charset="0"/>
              </a:rPr>
              <a:t>sinh có trách nhiệm như thế nào trong công cuộc kiến thiết đất nước?</a:t>
            </a:r>
          </a:p>
        </p:txBody>
      </p:sp>
      <p:sp>
        <p:nvSpPr>
          <p:cNvPr id="5" name="Text Box 4"/>
          <p:cNvSpPr txBox="1">
            <a:spLocks noChangeArrowheads="1"/>
          </p:cNvSpPr>
          <p:nvPr/>
        </p:nvSpPr>
        <p:spPr bwMode="auto">
          <a:xfrm>
            <a:off x="1600200" y="2517874"/>
            <a:ext cx="8229600" cy="2616101"/>
          </a:xfrm>
          <a:prstGeom prst="rect">
            <a:avLst/>
          </a:prstGeom>
          <a:noFill/>
          <a:ln w="9525">
            <a:noFill/>
            <a:miter lim="800000"/>
            <a:headEnd/>
            <a:tailEnd/>
          </a:ln>
        </p:spPr>
        <p:txBody>
          <a:bodyPr wrap="square">
            <a:spAutoFit/>
          </a:bodyPr>
          <a:lstStyle/>
          <a:p>
            <a:pPr algn="just">
              <a:spcBef>
                <a:spcPct val="50000"/>
              </a:spcBef>
            </a:pPr>
            <a:r>
              <a:rPr lang="en-GB" sz="3600" dirty="0">
                <a:solidFill>
                  <a:srgbClr val="006600"/>
                </a:solidFill>
                <a:latin typeface="Times New Roman" pitchFamily="18" charset="0"/>
                <a:cs typeface="Times New Roman" pitchFamily="18" charset="0"/>
              </a:rPr>
              <a:t>    </a:t>
            </a:r>
            <a:r>
              <a:rPr lang="en-GB" sz="3200" b="1" dirty="0">
                <a:solidFill>
                  <a:srgbClr val="006600"/>
                </a:solidFill>
                <a:latin typeface="Times New Roman" pitchFamily="18" charset="0"/>
                <a:cs typeface="Times New Roman" pitchFamily="18" charset="0"/>
              </a:rPr>
              <a:t>Cố </a:t>
            </a:r>
            <a:r>
              <a:rPr lang="en-GB" sz="3200" b="1" dirty="0" err="1">
                <a:solidFill>
                  <a:srgbClr val="006600"/>
                </a:solidFill>
                <a:latin typeface="Times New Roman" pitchFamily="18" charset="0"/>
                <a:cs typeface="Times New Roman" pitchFamily="18" charset="0"/>
              </a:rPr>
              <a:t>gắng</a:t>
            </a:r>
            <a:r>
              <a:rPr lang="en-GB" sz="3200" b="1" dirty="0">
                <a:solidFill>
                  <a:srgbClr val="006600"/>
                </a:solidFill>
                <a:latin typeface="Times New Roman" pitchFamily="18" charset="0"/>
                <a:cs typeface="Times New Roman" pitchFamily="18" charset="0"/>
              </a:rPr>
              <a:t> </a:t>
            </a:r>
            <a:r>
              <a:rPr lang="en-GB" sz="3200" b="1" dirty="0" err="1" smtClean="0">
                <a:solidFill>
                  <a:srgbClr val="006600"/>
                </a:solidFill>
                <a:latin typeface="Times New Roman" pitchFamily="18" charset="0"/>
                <a:cs typeface="Times New Roman" pitchFamily="18" charset="0"/>
              </a:rPr>
              <a:t>siêng</a:t>
            </a:r>
            <a:r>
              <a:rPr lang="en-GB" sz="3200" b="1" dirty="0" smtClean="0">
                <a:solidFill>
                  <a:srgbClr val="006600"/>
                </a:solidFill>
                <a:latin typeface="Times New Roman" pitchFamily="18" charset="0"/>
                <a:cs typeface="Times New Roman" pitchFamily="18" charset="0"/>
              </a:rPr>
              <a:t> </a:t>
            </a:r>
            <a:r>
              <a:rPr lang="en-GB" sz="3200" b="1" dirty="0" err="1" smtClean="0">
                <a:solidFill>
                  <a:srgbClr val="006600"/>
                </a:solidFill>
                <a:latin typeface="Times New Roman" pitchFamily="18" charset="0"/>
                <a:cs typeface="Times New Roman" pitchFamily="18" charset="0"/>
              </a:rPr>
              <a:t>năng</a:t>
            </a:r>
            <a:r>
              <a:rPr lang="en-GB" sz="3200" b="1" dirty="0" smtClean="0">
                <a:solidFill>
                  <a:srgbClr val="006600"/>
                </a:solidFill>
                <a:latin typeface="Times New Roman" pitchFamily="18" charset="0"/>
                <a:cs typeface="Times New Roman" pitchFamily="18" charset="0"/>
              </a:rPr>
              <a:t> </a:t>
            </a:r>
            <a:r>
              <a:rPr lang="en-GB" sz="3200" b="1" dirty="0">
                <a:solidFill>
                  <a:srgbClr val="006600"/>
                </a:solidFill>
                <a:latin typeface="Times New Roman" pitchFamily="18" charset="0"/>
                <a:cs typeface="Times New Roman" pitchFamily="18" charset="0"/>
              </a:rPr>
              <a:t>học tập, ngoan ngoãn, nghe thầy, yêu bạn để lớn lên xây dựng đất nước, làm cho dân tộc Việt Nam bước tới đài vinh quang, sánh vai với các cường quốc năm châu.</a:t>
            </a:r>
          </a:p>
        </p:txBody>
      </p:sp>
      <p:sp>
        <p:nvSpPr>
          <p:cNvPr id="6" name="WordArt 4"/>
          <p:cNvSpPr>
            <a:spLocks noChangeArrowheads="1" noChangeShapeType="1" noTextEdit="1"/>
          </p:cNvSpPr>
          <p:nvPr/>
        </p:nvSpPr>
        <p:spPr bwMode="auto">
          <a:xfrm>
            <a:off x="3810000" y="762000"/>
            <a:ext cx="5410200" cy="609600"/>
          </a:xfrm>
          <a:prstGeom prst="rect">
            <a:avLst/>
          </a:prstGeom>
        </p:spPr>
        <p:txBody>
          <a:bodyPr wrap="none" fromWordArt="1">
            <a:prstTxWarp prst="textPlain">
              <a:avLst>
                <a:gd name="adj" fmla="val 50000"/>
              </a:avLst>
            </a:prstTxWarp>
          </a:bodyPr>
          <a:lstStyle/>
          <a:p>
            <a:pPr algn="ctr"/>
            <a:r>
              <a:rPr lang="vi-VN" sz="4800" b="1" kern="10" dirty="0">
                <a:ln w="6350">
                  <a:solidFill>
                    <a:srgbClr val="FFFF00"/>
                  </a:solidFill>
                  <a:round/>
                  <a:headEnd/>
                  <a:tailEnd/>
                </a:ln>
                <a:solidFill>
                  <a:srgbClr val="FF0000"/>
                </a:solidFill>
                <a:effectLst>
                  <a:outerShdw dist="35921" dir="2700000" algn="ctr" rotWithShape="0">
                    <a:srgbClr val="C0C0C0">
                      <a:alpha val="79999"/>
                    </a:srgbClr>
                  </a:outerShdw>
                </a:effectLst>
                <a:latin typeface="+mj-lt"/>
                <a:cs typeface="Arial"/>
              </a:rPr>
              <a:t>Thư gửi các học sinh</a:t>
            </a:r>
            <a:endParaRPr lang="en-US" sz="4800" b="1" kern="10" dirty="0">
              <a:ln w="6350">
                <a:solidFill>
                  <a:srgbClr val="FFFF00"/>
                </a:solidFill>
                <a:round/>
                <a:headEnd/>
                <a:tailEnd/>
              </a:ln>
              <a:solidFill>
                <a:srgbClr val="FF0000"/>
              </a:solidFill>
              <a:effectLst>
                <a:outerShdw dist="35921" dir="2700000" algn="ctr" rotWithShape="0">
                  <a:srgbClr val="C0C0C0">
                    <a:alpha val="79999"/>
                  </a:srgbClr>
                </a:outerShdw>
              </a:effectLst>
              <a:latin typeface="+mj-lt"/>
              <a:cs typeface="Arial"/>
            </a:endParaRPr>
          </a:p>
        </p:txBody>
      </p:sp>
      <p:sp>
        <p:nvSpPr>
          <p:cNvPr id="7" name="TextBox 6"/>
          <p:cNvSpPr txBox="1"/>
          <p:nvPr/>
        </p:nvSpPr>
        <p:spPr>
          <a:xfrm>
            <a:off x="4800600" y="0"/>
            <a:ext cx="2514600" cy="707886"/>
          </a:xfrm>
          <a:prstGeom prst="rect">
            <a:avLst/>
          </a:prstGeom>
          <a:noFill/>
        </p:spPr>
        <p:txBody>
          <a:bodyPr wrap="square" rtlCol="0">
            <a:spAutoFit/>
          </a:bodyPr>
          <a:lstStyle/>
          <a:p>
            <a:r>
              <a:rPr lang="en-US" sz="4000" b="1" dirty="0">
                <a:solidFill>
                  <a:srgbClr val="0000FF"/>
                </a:solidFill>
                <a:latin typeface="Times New Roman" pitchFamily="18" charset="0"/>
                <a:cs typeface="Times New Roman" pitchFamily="18" charset="0"/>
              </a:rPr>
              <a:t>Tập đọc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799492" y="1354017"/>
            <a:ext cx="8458200" cy="1200329"/>
          </a:xfrm>
          <a:prstGeom prst="rect">
            <a:avLst/>
          </a:prstGeom>
          <a:noFill/>
          <a:ln w="9525">
            <a:noFill/>
            <a:miter lim="800000"/>
            <a:headEnd/>
            <a:tailEnd/>
          </a:ln>
        </p:spPr>
        <p:txBody>
          <a:bodyPr wrap="square">
            <a:spAutoFit/>
          </a:bodyPr>
          <a:lstStyle/>
          <a:p>
            <a:pPr algn="just">
              <a:spcBef>
                <a:spcPct val="50000"/>
              </a:spcBef>
            </a:pPr>
            <a:r>
              <a:rPr lang="en-GB" sz="3600" dirty="0">
                <a:solidFill>
                  <a:srgbClr val="0000FF"/>
                </a:solidFill>
                <a:latin typeface="Times New Roman" pitchFamily="18" charset="0"/>
                <a:cs typeface="Times New Roman" pitchFamily="18" charset="0"/>
              </a:rPr>
              <a:t>    4. Trong bức thư, Bác Hồ khuyên và mong đợi ở học sinh điều gì?</a:t>
            </a:r>
          </a:p>
        </p:txBody>
      </p:sp>
      <p:sp>
        <p:nvSpPr>
          <p:cNvPr id="7" name="Text Box 4"/>
          <p:cNvSpPr txBox="1">
            <a:spLocks noChangeArrowheads="1"/>
          </p:cNvSpPr>
          <p:nvPr/>
        </p:nvSpPr>
        <p:spPr bwMode="auto">
          <a:xfrm>
            <a:off x="1752600" y="2438400"/>
            <a:ext cx="8458200" cy="2862322"/>
          </a:xfrm>
          <a:prstGeom prst="rect">
            <a:avLst/>
          </a:prstGeom>
          <a:noFill/>
          <a:ln w="9525">
            <a:noFill/>
            <a:miter lim="800000"/>
            <a:headEnd/>
            <a:tailEnd/>
          </a:ln>
        </p:spPr>
        <p:txBody>
          <a:bodyPr wrap="square">
            <a:spAutoFit/>
          </a:bodyPr>
          <a:lstStyle/>
          <a:p>
            <a:pPr algn="just">
              <a:spcBef>
                <a:spcPct val="50000"/>
              </a:spcBef>
            </a:pPr>
            <a:r>
              <a:rPr lang="en-GB" sz="3600" dirty="0">
                <a:latin typeface="Times New Roman" pitchFamily="18" charset="0"/>
                <a:cs typeface="Times New Roman" pitchFamily="18" charset="0"/>
              </a:rPr>
              <a:t>    </a:t>
            </a:r>
            <a:r>
              <a:rPr lang="en-GB" sz="3600" dirty="0">
                <a:solidFill>
                  <a:srgbClr val="CC3300"/>
                </a:solidFill>
                <a:latin typeface="Times New Roman" pitchFamily="18" charset="0"/>
                <a:cs typeface="Times New Roman" pitchFamily="18" charset="0"/>
              </a:rPr>
              <a:t>Khuyên học sinh chăm học, nghe thầy, yêu bạn. Bác tin rằng học sinh Việt Nam sẽ tiếp tục xứng đáng sự nghiệp của cha ông, xây dựng nước Việt Nam ngày càng tươi đẹp.</a:t>
            </a:r>
          </a:p>
        </p:txBody>
      </p:sp>
      <p:sp>
        <p:nvSpPr>
          <p:cNvPr id="12" name="WordArt 4"/>
          <p:cNvSpPr>
            <a:spLocks noChangeArrowheads="1" noChangeShapeType="1" noTextEdit="1"/>
          </p:cNvSpPr>
          <p:nvPr/>
        </p:nvSpPr>
        <p:spPr bwMode="auto">
          <a:xfrm>
            <a:off x="3810000" y="762000"/>
            <a:ext cx="5410200" cy="609600"/>
          </a:xfrm>
          <a:prstGeom prst="rect">
            <a:avLst/>
          </a:prstGeom>
        </p:spPr>
        <p:txBody>
          <a:bodyPr wrap="none" fromWordArt="1">
            <a:prstTxWarp prst="textPlain">
              <a:avLst>
                <a:gd name="adj" fmla="val 50000"/>
              </a:avLst>
            </a:prstTxWarp>
          </a:bodyPr>
          <a:lstStyle/>
          <a:p>
            <a:pPr algn="ctr"/>
            <a:r>
              <a:rPr lang="vi-VN" sz="4800" b="1" kern="10" dirty="0">
                <a:ln w="6350">
                  <a:solidFill>
                    <a:srgbClr val="FFFF00"/>
                  </a:solidFill>
                  <a:round/>
                  <a:headEnd/>
                  <a:tailEnd/>
                </a:ln>
                <a:solidFill>
                  <a:srgbClr val="FF0000"/>
                </a:solidFill>
                <a:effectLst>
                  <a:outerShdw dist="35921" dir="2700000" algn="ctr" rotWithShape="0">
                    <a:srgbClr val="C0C0C0">
                      <a:alpha val="79999"/>
                    </a:srgbClr>
                  </a:outerShdw>
                </a:effectLst>
                <a:latin typeface="+mj-lt"/>
                <a:cs typeface="Arial"/>
              </a:rPr>
              <a:t>Thư gửi các học sinh</a:t>
            </a:r>
            <a:endParaRPr lang="en-US" sz="4800" b="1" kern="10" dirty="0">
              <a:ln w="6350">
                <a:solidFill>
                  <a:srgbClr val="FFFF00"/>
                </a:solidFill>
                <a:round/>
                <a:headEnd/>
                <a:tailEnd/>
              </a:ln>
              <a:solidFill>
                <a:srgbClr val="FF0000"/>
              </a:solidFill>
              <a:effectLst>
                <a:outerShdw dist="35921" dir="2700000" algn="ctr" rotWithShape="0">
                  <a:srgbClr val="C0C0C0">
                    <a:alpha val="79999"/>
                  </a:srgbClr>
                </a:outerShdw>
              </a:effectLst>
              <a:latin typeface="+mj-lt"/>
              <a:cs typeface="Arial"/>
            </a:endParaRPr>
          </a:p>
        </p:txBody>
      </p:sp>
      <p:sp>
        <p:nvSpPr>
          <p:cNvPr id="13" name="TextBox 12"/>
          <p:cNvSpPr txBox="1"/>
          <p:nvPr/>
        </p:nvSpPr>
        <p:spPr>
          <a:xfrm>
            <a:off x="5410200" y="76201"/>
            <a:ext cx="2514600" cy="707886"/>
          </a:xfrm>
          <a:prstGeom prst="rect">
            <a:avLst/>
          </a:prstGeom>
          <a:noFill/>
        </p:spPr>
        <p:txBody>
          <a:bodyPr wrap="square" rtlCol="0">
            <a:spAutoFit/>
          </a:bodyPr>
          <a:lstStyle/>
          <a:p>
            <a:r>
              <a:rPr lang="en-US" sz="4000" b="1" dirty="0">
                <a:solidFill>
                  <a:srgbClr val="0000FF"/>
                </a:solidFill>
                <a:latin typeface="Times New Roman" pitchFamily="18" charset="0"/>
                <a:cs typeface="Times New Roman" pitchFamily="18" charset="0"/>
              </a:rPr>
              <a:t>Tập đọc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1676401"/>
            <a:ext cx="2514600" cy="707886"/>
          </a:xfrm>
          <a:prstGeom prst="rect">
            <a:avLst/>
          </a:prstGeom>
          <a:noFill/>
        </p:spPr>
        <p:txBody>
          <a:bodyPr wrap="square" rtlCol="0">
            <a:spAutoFit/>
          </a:bodyPr>
          <a:lstStyle/>
          <a:p>
            <a:r>
              <a:rPr lang="en-US" sz="4000" u="sng" dirty="0">
                <a:solidFill>
                  <a:srgbClr val="0000FF"/>
                </a:solidFill>
                <a:latin typeface="Times New Roman" pitchFamily="18" charset="0"/>
                <a:cs typeface="Times New Roman" pitchFamily="18" charset="0"/>
              </a:rPr>
              <a:t>Luyện đọc:</a:t>
            </a:r>
          </a:p>
        </p:txBody>
      </p:sp>
      <p:sp>
        <p:nvSpPr>
          <p:cNvPr id="5" name="TextBox 4"/>
          <p:cNvSpPr txBox="1"/>
          <p:nvPr/>
        </p:nvSpPr>
        <p:spPr>
          <a:xfrm>
            <a:off x="6629400" y="1600201"/>
            <a:ext cx="3429000" cy="707886"/>
          </a:xfrm>
          <a:prstGeom prst="rect">
            <a:avLst/>
          </a:prstGeom>
          <a:noFill/>
        </p:spPr>
        <p:txBody>
          <a:bodyPr wrap="square" rtlCol="0">
            <a:spAutoFit/>
          </a:bodyPr>
          <a:lstStyle/>
          <a:p>
            <a:r>
              <a:rPr lang="en-US" sz="4000" u="sng" dirty="0">
                <a:solidFill>
                  <a:srgbClr val="0000FF"/>
                </a:solidFill>
                <a:latin typeface="Times New Roman" pitchFamily="18" charset="0"/>
                <a:cs typeface="Times New Roman" pitchFamily="18" charset="0"/>
              </a:rPr>
              <a:t>Tìm hiểu bài</a:t>
            </a:r>
            <a:r>
              <a:rPr lang="en-US" sz="4000" dirty="0">
                <a:solidFill>
                  <a:srgbClr val="0000FF"/>
                </a:solidFill>
                <a:latin typeface="Times New Roman" pitchFamily="18" charset="0"/>
                <a:cs typeface="Times New Roman" pitchFamily="18" charset="0"/>
              </a:rPr>
              <a:t>:</a:t>
            </a:r>
          </a:p>
        </p:txBody>
      </p:sp>
      <p:cxnSp>
        <p:nvCxnSpPr>
          <p:cNvPr id="7" name="Straight Connector 6"/>
          <p:cNvCxnSpPr/>
          <p:nvPr/>
        </p:nvCxnSpPr>
        <p:spPr>
          <a:xfrm rot="16200000" flipH="1">
            <a:off x="3809206" y="3810794"/>
            <a:ext cx="4344194" cy="75407"/>
          </a:xfrm>
          <a:prstGeom prst="line">
            <a:avLst/>
          </a:prstGeom>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1981200" y="2438401"/>
            <a:ext cx="3429000" cy="707886"/>
          </a:xfrm>
          <a:prstGeom prst="rect">
            <a:avLst/>
          </a:prstGeom>
          <a:noFill/>
        </p:spPr>
        <p:txBody>
          <a:bodyPr wrap="square" rtlCol="0">
            <a:spAutoFit/>
          </a:bodyPr>
          <a:lstStyle/>
          <a:p>
            <a:r>
              <a:rPr lang="en-US" sz="4000" dirty="0">
                <a:solidFill>
                  <a:srgbClr val="0000FF"/>
                </a:solidFill>
                <a:latin typeface="Times New Roman" pitchFamily="18" charset="0"/>
                <a:cs typeface="Times New Roman" pitchFamily="18" charset="0"/>
              </a:rPr>
              <a:t>chuyển biến</a:t>
            </a:r>
          </a:p>
        </p:txBody>
      </p:sp>
      <p:sp>
        <p:nvSpPr>
          <p:cNvPr id="10" name="TextBox 9"/>
          <p:cNvSpPr txBox="1"/>
          <p:nvPr/>
        </p:nvSpPr>
        <p:spPr>
          <a:xfrm>
            <a:off x="1981200" y="3200401"/>
            <a:ext cx="3429000" cy="707886"/>
          </a:xfrm>
          <a:prstGeom prst="rect">
            <a:avLst/>
          </a:prstGeom>
          <a:noFill/>
        </p:spPr>
        <p:txBody>
          <a:bodyPr wrap="square" rtlCol="0">
            <a:spAutoFit/>
          </a:bodyPr>
          <a:lstStyle/>
          <a:p>
            <a:r>
              <a:rPr lang="en-US" sz="4000" dirty="0">
                <a:solidFill>
                  <a:srgbClr val="0000FF"/>
                </a:solidFill>
                <a:latin typeface="Times New Roman" pitchFamily="18" charset="0"/>
                <a:cs typeface="Times New Roman" pitchFamily="18" charset="0"/>
              </a:rPr>
              <a:t>ngoan ngoãn</a:t>
            </a:r>
          </a:p>
        </p:txBody>
      </p:sp>
      <p:sp>
        <p:nvSpPr>
          <p:cNvPr id="11" name="TextBox 10"/>
          <p:cNvSpPr txBox="1"/>
          <p:nvPr/>
        </p:nvSpPr>
        <p:spPr>
          <a:xfrm>
            <a:off x="2057400" y="3962400"/>
            <a:ext cx="3429000" cy="707886"/>
          </a:xfrm>
          <a:prstGeom prst="rect">
            <a:avLst/>
          </a:prstGeom>
          <a:noFill/>
        </p:spPr>
        <p:txBody>
          <a:bodyPr wrap="square" rtlCol="0">
            <a:spAutoFit/>
          </a:bodyPr>
          <a:lstStyle/>
          <a:p>
            <a:r>
              <a:rPr lang="en-US" sz="4000" dirty="0">
                <a:solidFill>
                  <a:srgbClr val="0000FF"/>
                </a:solidFill>
                <a:latin typeface="Times New Roman" pitchFamily="18" charset="0"/>
                <a:cs typeface="Times New Roman" pitchFamily="18" charset="0"/>
              </a:rPr>
              <a:t>tổ tiên</a:t>
            </a:r>
          </a:p>
        </p:txBody>
      </p:sp>
      <p:sp>
        <p:nvSpPr>
          <p:cNvPr id="12" name="TextBox 11"/>
          <p:cNvSpPr txBox="1"/>
          <p:nvPr/>
        </p:nvSpPr>
        <p:spPr>
          <a:xfrm>
            <a:off x="1981200" y="4724400"/>
            <a:ext cx="3429000" cy="707886"/>
          </a:xfrm>
          <a:prstGeom prst="rect">
            <a:avLst/>
          </a:prstGeom>
          <a:noFill/>
        </p:spPr>
        <p:txBody>
          <a:bodyPr wrap="square" rtlCol="0">
            <a:spAutoFit/>
          </a:bodyPr>
          <a:lstStyle/>
          <a:p>
            <a:r>
              <a:rPr lang="en-US" sz="4000" dirty="0">
                <a:solidFill>
                  <a:srgbClr val="0000FF"/>
                </a:solidFill>
                <a:latin typeface="Times New Roman" pitchFamily="18" charset="0"/>
                <a:cs typeface="Times New Roman" pitchFamily="18" charset="0"/>
              </a:rPr>
              <a:t>hoàn cầu</a:t>
            </a:r>
          </a:p>
        </p:txBody>
      </p:sp>
      <p:sp>
        <p:nvSpPr>
          <p:cNvPr id="13" name="TextBox 12"/>
          <p:cNvSpPr txBox="1"/>
          <p:nvPr/>
        </p:nvSpPr>
        <p:spPr>
          <a:xfrm>
            <a:off x="1981200" y="5486400"/>
            <a:ext cx="3429000" cy="707886"/>
          </a:xfrm>
          <a:prstGeom prst="rect">
            <a:avLst/>
          </a:prstGeom>
          <a:noFill/>
        </p:spPr>
        <p:txBody>
          <a:bodyPr wrap="square" rtlCol="0">
            <a:spAutoFit/>
          </a:bodyPr>
          <a:lstStyle/>
          <a:p>
            <a:r>
              <a:rPr lang="en-US" sz="4000" dirty="0">
                <a:solidFill>
                  <a:srgbClr val="0000FF"/>
                </a:solidFill>
                <a:latin typeface="Times New Roman" pitchFamily="18" charset="0"/>
                <a:cs typeface="Times New Roman" pitchFamily="18" charset="0"/>
              </a:rPr>
              <a:t>kiến thiết</a:t>
            </a:r>
          </a:p>
        </p:txBody>
      </p:sp>
      <p:sp>
        <p:nvSpPr>
          <p:cNvPr id="14" name="Text Box 22"/>
          <p:cNvSpPr txBox="1">
            <a:spLocks noChangeArrowheads="1"/>
          </p:cNvSpPr>
          <p:nvPr/>
        </p:nvSpPr>
        <p:spPr bwMode="auto">
          <a:xfrm>
            <a:off x="6286500" y="2808238"/>
            <a:ext cx="4038600" cy="2308324"/>
          </a:xfrm>
          <a:prstGeom prst="rect">
            <a:avLst/>
          </a:prstGeom>
          <a:noFill/>
          <a:ln w="9525">
            <a:noFill/>
            <a:miter lim="800000"/>
            <a:headEnd/>
            <a:tailEnd/>
          </a:ln>
        </p:spPr>
        <p:txBody>
          <a:bodyPr wrap="square">
            <a:spAutoFit/>
          </a:bodyPr>
          <a:lstStyle/>
          <a:p>
            <a:pPr algn="just">
              <a:spcBef>
                <a:spcPct val="50000"/>
              </a:spcBef>
            </a:pPr>
            <a:r>
              <a:rPr lang="en-GB" sz="3600" dirty="0">
                <a:solidFill>
                  <a:srgbClr val="FF0000"/>
                </a:solidFill>
                <a:latin typeface="Times New Roman" pitchFamily="18" charset="0"/>
                <a:cs typeface="Times New Roman" pitchFamily="18" charset="0"/>
              </a:rPr>
              <a:t>* </a:t>
            </a:r>
            <a:r>
              <a:rPr lang="en-GB" sz="3600" u="sng" dirty="0">
                <a:solidFill>
                  <a:srgbClr val="FF0000"/>
                </a:solidFill>
                <a:latin typeface="Times New Roman" pitchFamily="18" charset="0"/>
                <a:cs typeface="Times New Roman" pitchFamily="18" charset="0"/>
              </a:rPr>
              <a:t>Ý 2:</a:t>
            </a:r>
            <a:r>
              <a:rPr lang="en-GB" sz="3600" dirty="0">
                <a:solidFill>
                  <a:srgbClr val="FF0000"/>
                </a:solidFill>
                <a:latin typeface="Times New Roman" pitchFamily="18" charset="0"/>
                <a:cs typeface="Times New Roman" pitchFamily="18" charset="0"/>
              </a:rPr>
              <a:t> Nhiệm vụ của toàn dân tộc trong công cuộc kiến thiết đất nước.</a:t>
            </a:r>
          </a:p>
        </p:txBody>
      </p:sp>
      <p:sp>
        <p:nvSpPr>
          <p:cNvPr id="15" name="WordArt 4"/>
          <p:cNvSpPr>
            <a:spLocks noChangeArrowheads="1" noChangeShapeType="1" noTextEdit="1"/>
          </p:cNvSpPr>
          <p:nvPr/>
        </p:nvSpPr>
        <p:spPr bwMode="auto">
          <a:xfrm>
            <a:off x="3429000" y="762000"/>
            <a:ext cx="5410200" cy="609600"/>
          </a:xfrm>
          <a:prstGeom prst="rect">
            <a:avLst/>
          </a:prstGeom>
        </p:spPr>
        <p:txBody>
          <a:bodyPr wrap="none" fromWordArt="1">
            <a:prstTxWarp prst="textPlain">
              <a:avLst>
                <a:gd name="adj" fmla="val 50000"/>
              </a:avLst>
            </a:prstTxWarp>
          </a:bodyPr>
          <a:lstStyle/>
          <a:p>
            <a:pPr algn="ctr"/>
            <a:r>
              <a:rPr lang="vi-VN" sz="4800" b="1" kern="10" dirty="0">
                <a:ln w="6350">
                  <a:solidFill>
                    <a:srgbClr val="FFFF00"/>
                  </a:solidFill>
                  <a:round/>
                  <a:headEnd/>
                  <a:tailEnd/>
                </a:ln>
                <a:solidFill>
                  <a:srgbClr val="FF0000"/>
                </a:solidFill>
                <a:effectLst>
                  <a:outerShdw dist="35921" dir="2700000" algn="ctr" rotWithShape="0">
                    <a:srgbClr val="C0C0C0">
                      <a:alpha val="79999"/>
                    </a:srgbClr>
                  </a:outerShdw>
                </a:effectLst>
                <a:latin typeface="+mj-lt"/>
                <a:cs typeface="Arial"/>
              </a:rPr>
              <a:t>Thư gửi các học sinh</a:t>
            </a:r>
            <a:endParaRPr lang="en-US" sz="4800" b="1" kern="10" dirty="0">
              <a:ln w="6350">
                <a:solidFill>
                  <a:srgbClr val="FFFF00"/>
                </a:solidFill>
                <a:round/>
                <a:headEnd/>
                <a:tailEnd/>
              </a:ln>
              <a:solidFill>
                <a:srgbClr val="FF0000"/>
              </a:solidFill>
              <a:effectLst>
                <a:outerShdw dist="35921" dir="2700000" algn="ctr" rotWithShape="0">
                  <a:srgbClr val="C0C0C0">
                    <a:alpha val="79999"/>
                  </a:srgbClr>
                </a:outerShdw>
              </a:effectLst>
              <a:latin typeface="+mj-lt"/>
              <a:cs typeface="Arial"/>
            </a:endParaRPr>
          </a:p>
        </p:txBody>
      </p:sp>
      <p:sp>
        <p:nvSpPr>
          <p:cNvPr id="16" name="TextBox 15"/>
          <p:cNvSpPr txBox="1"/>
          <p:nvPr/>
        </p:nvSpPr>
        <p:spPr>
          <a:xfrm>
            <a:off x="5029200" y="76201"/>
            <a:ext cx="2514600" cy="707886"/>
          </a:xfrm>
          <a:prstGeom prst="rect">
            <a:avLst/>
          </a:prstGeom>
          <a:noFill/>
        </p:spPr>
        <p:txBody>
          <a:bodyPr wrap="square" rtlCol="0">
            <a:spAutoFit/>
          </a:bodyPr>
          <a:lstStyle/>
          <a:p>
            <a:r>
              <a:rPr lang="en-US" sz="4000" b="1" dirty="0">
                <a:solidFill>
                  <a:srgbClr val="0000FF"/>
                </a:solidFill>
                <a:latin typeface="Times New Roman" pitchFamily="18" charset="0"/>
                <a:cs typeface="Times New Roman" pitchFamily="18" charset="0"/>
              </a:rPr>
              <a:t>Tập đọc</a:t>
            </a:r>
          </a:p>
        </p:txBody>
      </p:sp>
      <p:sp>
        <p:nvSpPr>
          <p:cNvPr id="17" name="Text Box 21"/>
          <p:cNvSpPr txBox="1">
            <a:spLocks noChangeArrowheads="1"/>
          </p:cNvSpPr>
          <p:nvPr/>
        </p:nvSpPr>
        <p:spPr bwMode="auto">
          <a:xfrm>
            <a:off x="6001422" y="2269124"/>
            <a:ext cx="7391400" cy="523220"/>
          </a:xfrm>
          <a:prstGeom prst="rect">
            <a:avLst/>
          </a:prstGeom>
          <a:noFill/>
          <a:ln w="9525">
            <a:noFill/>
            <a:miter lim="800000"/>
            <a:headEnd/>
            <a:tailEnd/>
          </a:ln>
        </p:spPr>
        <p:txBody>
          <a:bodyPr wrap="square">
            <a:spAutoFit/>
          </a:bodyPr>
          <a:lstStyle/>
          <a:p>
            <a:pPr algn="just">
              <a:spcBef>
                <a:spcPct val="50000"/>
              </a:spcBef>
            </a:pPr>
            <a:r>
              <a:rPr lang="en-GB" sz="2800" b="1" dirty="0">
                <a:solidFill>
                  <a:srgbClr val="FF0000"/>
                </a:solidFill>
                <a:latin typeface="Times New Roman" pitchFamily="18" charset="0"/>
                <a:cs typeface="Times New Roman" pitchFamily="18" charset="0"/>
              </a:rPr>
              <a:t>* Hãy nêu ý chính của </a:t>
            </a:r>
            <a:r>
              <a:rPr lang="en-GB" sz="2800" b="1" dirty="0" err="1">
                <a:solidFill>
                  <a:srgbClr val="FF0000"/>
                </a:solidFill>
                <a:latin typeface="Times New Roman" pitchFamily="18" charset="0"/>
                <a:cs typeface="Times New Roman" pitchFamily="18" charset="0"/>
              </a:rPr>
              <a:t>đoạn</a:t>
            </a:r>
            <a:r>
              <a:rPr lang="en-GB" sz="2800" b="1" dirty="0">
                <a:solidFill>
                  <a:srgbClr val="FF0000"/>
                </a:solidFill>
                <a:latin typeface="Times New Roman" pitchFamily="18" charset="0"/>
                <a:cs typeface="Times New Roman" pitchFamily="18" charset="0"/>
              </a:rPr>
              <a:t> 2</a:t>
            </a:r>
            <a:r>
              <a:rPr lang="en-GB" sz="2800" b="1" dirty="0" smtClean="0">
                <a:solidFill>
                  <a:srgbClr val="FF0000"/>
                </a:solidFill>
                <a:latin typeface="Times New Roman" pitchFamily="18" charset="0"/>
                <a:cs typeface="Times New Roman" pitchFamily="18" charset="0"/>
              </a:rPr>
              <a:t>.</a:t>
            </a:r>
            <a:endParaRPr lang="en-GB"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2286000" y="1600200"/>
            <a:ext cx="7696200" cy="3962399"/>
          </a:xfrm>
          <a:prstGeom prst="cloud">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00FF"/>
                </a:solidFill>
                <a:latin typeface="Times New Roman" pitchFamily="18" charset="0"/>
                <a:cs typeface="Times New Roman" pitchFamily="18" charset="0"/>
              </a:rPr>
              <a:t>Nội dung bài nói lên điều gì?</a:t>
            </a:r>
          </a:p>
        </p:txBody>
      </p:sp>
      <p:sp>
        <p:nvSpPr>
          <p:cNvPr id="5" name="WordArt 4"/>
          <p:cNvSpPr>
            <a:spLocks noChangeArrowheads="1" noChangeShapeType="1" noTextEdit="1"/>
          </p:cNvSpPr>
          <p:nvPr/>
        </p:nvSpPr>
        <p:spPr bwMode="auto">
          <a:xfrm>
            <a:off x="3733800" y="990600"/>
            <a:ext cx="5410200" cy="609600"/>
          </a:xfrm>
          <a:prstGeom prst="rect">
            <a:avLst/>
          </a:prstGeom>
        </p:spPr>
        <p:txBody>
          <a:bodyPr wrap="none" fromWordArt="1">
            <a:prstTxWarp prst="textPlain">
              <a:avLst>
                <a:gd name="adj" fmla="val 50000"/>
              </a:avLst>
            </a:prstTxWarp>
          </a:bodyPr>
          <a:lstStyle/>
          <a:p>
            <a:pPr algn="ctr"/>
            <a:r>
              <a:rPr lang="vi-VN" sz="4800" b="1" kern="10" dirty="0">
                <a:ln w="6350">
                  <a:solidFill>
                    <a:srgbClr val="FFFF00"/>
                  </a:solidFill>
                  <a:round/>
                  <a:headEnd/>
                  <a:tailEnd/>
                </a:ln>
                <a:solidFill>
                  <a:srgbClr val="FF0000"/>
                </a:solidFill>
                <a:effectLst>
                  <a:outerShdw dist="35921" dir="2700000" algn="ctr" rotWithShape="0">
                    <a:srgbClr val="C0C0C0">
                      <a:alpha val="79999"/>
                    </a:srgbClr>
                  </a:outerShdw>
                </a:effectLst>
                <a:latin typeface="+mj-lt"/>
                <a:cs typeface="Arial"/>
              </a:rPr>
              <a:t>Thư gửi các học sinh</a:t>
            </a:r>
            <a:endParaRPr lang="en-US" sz="4800" b="1" kern="10" dirty="0">
              <a:ln w="6350">
                <a:solidFill>
                  <a:srgbClr val="FFFF00"/>
                </a:solidFill>
                <a:round/>
                <a:headEnd/>
                <a:tailEnd/>
              </a:ln>
              <a:solidFill>
                <a:srgbClr val="FF0000"/>
              </a:solidFill>
              <a:effectLst>
                <a:outerShdw dist="35921" dir="2700000" algn="ctr" rotWithShape="0">
                  <a:srgbClr val="C0C0C0">
                    <a:alpha val="79999"/>
                  </a:srgbClr>
                </a:outerShdw>
              </a:effectLst>
              <a:latin typeface="+mj-lt"/>
              <a:cs typeface="Arial"/>
            </a:endParaRPr>
          </a:p>
        </p:txBody>
      </p:sp>
      <p:sp>
        <p:nvSpPr>
          <p:cNvPr id="7" name="TextBox 6"/>
          <p:cNvSpPr txBox="1"/>
          <p:nvPr/>
        </p:nvSpPr>
        <p:spPr>
          <a:xfrm>
            <a:off x="5334000" y="304801"/>
            <a:ext cx="2514600" cy="707886"/>
          </a:xfrm>
          <a:prstGeom prst="rect">
            <a:avLst/>
          </a:prstGeom>
          <a:noFill/>
        </p:spPr>
        <p:txBody>
          <a:bodyPr wrap="square" rtlCol="0">
            <a:spAutoFit/>
          </a:bodyPr>
          <a:lstStyle/>
          <a:p>
            <a:r>
              <a:rPr lang="en-US" sz="4000" b="1" dirty="0">
                <a:solidFill>
                  <a:srgbClr val="0000FF"/>
                </a:solidFill>
                <a:latin typeface="Times New Roman" pitchFamily="18" charset="0"/>
                <a:cs typeface="Times New Roman" pitchFamily="18" charset="0"/>
              </a:rPr>
              <a:t>Tập đọc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7"/>
          <p:cNvSpPr txBox="1">
            <a:spLocks noChangeArrowheads="1"/>
          </p:cNvSpPr>
          <p:nvPr/>
        </p:nvSpPr>
        <p:spPr bwMode="auto">
          <a:xfrm>
            <a:off x="1676400" y="1537229"/>
            <a:ext cx="8001000" cy="3600986"/>
          </a:xfrm>
          <a:prstGeom prst="rect">
            <a:avLst/>
          </a:prstGeom>
          <a:noFill/>
          <a:ln w="9525">
            <a:noFill/>
            <a:miter lim="800000"/>
            <a:headEnd/>
            <a:tailEnd/>
          </a:ln>
        </p:spPr>
        <p:txBody>
          <a:bodyPr wrap="square">
            <a:spAutoFit/>
          </a:bodyPr>
          <a:lstStyle/>
          <a:p>
            <a:pPr algn="ctr">
              <a:spcBef>
                <a:spcPct val="50000"/>
              </a:spcBef>
            </a:pPr>
            <a:r>
              <a:rPr lang="en-GB" sz="4000" dirty="0">
                <a:solidFill>
                  <a:srgbClr val="FF0000"/>
                </a:solidFill>
                <a:latin typeface="Times New Roman" pitchFamily="18" charset="0"/>
                <a:cs typeface="Times New Roman" pitchFamily="18" charset="0"/>
              </a:rPr>
              <a:t>    </a:t>
            </a:r>
            <a:r>
              <a:rPr lang="en-GB" sz="2800" b="1" u="sng" dirty="0">
                <a:solidFill>
                  <a:srgbClr val="FF0000"/>
                </a:solidFill>
                <a:latin typeface="Times New Roman" pitchFamily="18" charset="0"/>
                <a:cs typeface="Times New Roman" pitchFamily="18" charset="0"/>
              </a:rPr>
              <a:t>Nội dung </a:t>
            </a:r>
            <a:r>
              <a:rPr lang="en-GB" sz="2800" b="1" dirty="0">
                <a:solidFill>
                  <a:srgbClr val="FF0000"/>
                </a:solidFill>
                <a:latin typeface="Times New Roman" pitchFamily="18" charset="0"/>
                <a:cs typeface="Times New Roman" pitchFamily="18" charset="0"/>
              </a:rPr>
              <a:t>: </a:t>
            </a:r>
          </a:p>
          <a:p>
            <a:pPr algn="just">
              <a:spcBef>
                <a:spcPct val="50000"/>
              </a:spcBef>
            </a:pPr>
            <a:r>
              <a:rPr lang="en-GB" sz="4000" b="1" dirty="0">
                <a:solidFill>
                  <a:srgbClr val="0000CC"/>
                </a:solidFill>
                <a:latin typeface="Times New Roman" pitchFamily="18" charset="0"/>
                <a:cs typeface="Times New Roman" pitchFamily="18" charset="0"/>
              </a:rPr>
              <a:t>      </a:t>
            </a:r>
            <a:r>
              <a:rPr lang="en-GB" sz="3200" b="1" dirty="0">
                <a:solidFill>
                  <a:srgbClr val="0000CC"/>
                </a:solidFill>
                <a:latin typeface="Times New Roman" pitchFamily="18" charset="0"/>
                <a:cs typeface="Times New Roman" pitchFamily="18" charset="0"/>
              </a:rPr>
              <a:t>Bác Hồ khuyên học sinh chăm học, ngoan ngoãn, nghe thầy, yêu bạn và tin tưởng các em sẽ kế tục xứng đáng sự nghiệp của cha ông, xây dựng thành công nước Việt Nam mới.</a:t>
            </a:r>
          </a:p>
        </p:txBody>
      </p:sp>
      <p:sp>
        <p:nvSpPr>
          <p:cNvPr id="2" name="TextBox 1"/>
          <p:cNvSpPr txBox="1"/>
          <p:nvPr/>
        </p:nvSpPr>
        <p:spPr>
          <a:xfrm>
            <a:off x="3200400" y="285674"/>
            <a:ext cx="7086600" cy="52322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Thứ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ngày</a:t>
            </a:r>
            <a:r>
              <a:rPr lang="en-US" sz="2800" dirty="0" smtClean="0">
                <a:latin typeface="Times New Roman" pitchFamily="18" charset="0"/>
                <a:cs typeface="Times New Roman" pitchFamily="18" charset="0"/>
              </a:rPr>
              <a:t> , 20 </a:t>
            </a:r>
            <a:r>
              <a:rPr lang="en-US" sz="2800" dirty="0" err="1" smtClean="0">
                <a:latin typeface="Times New Roman" pitchFamily="18" charset="0"/>
                <a:cs typeface="Times New Roman" pitchFamily="18" charset="0"/>
              </a:rPr>
              <a:t>tháng</a:t>
            </a:r>
            <a:r>
              <a:rPr lang="en-US" sz="2800" dirty="0" smtClean="0">
                <a:latin typeface="Times New Roman" pitchFamily="18" charset="0"/>
                <a:cs typeface="Times New Roman" pitchFamily="18" charset="0"/>
              </a:rPr>
              <a:t> 9 </a:t>
            </a:r>
            <a:r>
              <a:rPr lang="en-US" sz="2800" dirty="0" err="1" smtClean="0">
                <a:latin typeface="Times New Roman" pitchFamily="18" charset="0"/>
                <a:cs typeface="Times New Roman" pitchFamily="18" charset="0"/>
              </a:rPr>
              <a:t>năm</a:t>
            </a:r>
            <a:r>
              <a:rPr lang="en-US" sz="2800" dirty="0" smtClean="0">
                <a:latin typeface="Times New Roman" pitchFamily="18" charset="0"/>
                <a:cs typeface="Times New Roman" pitchFamily="18" charset="0"/>
              </a:rPr>
              <a:t> 2021</a:t>
            </a:r>
            <a:endParaRPr lang="en-US" sz="2800" dirty="0">
              <a:latin typeface="Times New Roman" pitchFamily="18" charset="0"/>
              <a:cs typeface="Times New Roman" pitchFamily="18" charset="0"/>
            </a:endParaRPr>
          </a:p>
        </p:txBody>
      </p:sp>
      <p:sp>
        <p:nvSpPr>
          <p:cNvPr id="3" name="TextBox 2"/>
          <p:cNvSpPr txBox="1"/>
          <p:nvPr/>
        </p:nvSpPr>
        <p:spPr>
          <a:xfrm>
            <a:off x="4800600" y="776626"/>
            <a:ext cx="2391508" cy="461665"/>
          </a:xfrm>
          <a:prstGeom prst="rect">
            <a:avLst/>
          </a:prstGeom>
          <a:noFill/>
        </p:spPr>
        <p:txBody>
          <a:bodyPr wrap="square" rtlCol="0">
            <a:spAutoFit/>
          </a:bodyPr>
          <a:lstStyle/>
          <a:p>
            <a:r>
              <a:rPr lang="en-US" dirty="0" smtClean="0"/>
              <a:t>       </a:t>
            </a:r>
            <a:r>
              <a:rPr lang="en-US" sz="2400" u="sng" dirty="0" err="1" smtClean="0">
                <a:solidFill>
                  <a:schemeClr val="accent4">
                    <a:lumMod val="50000"/>
                  </a:schemeClr>
                </a:solidFill>
                <a:latin typeface="Times New Roman" pitchFamily="18" charset="0"/>
                <a:cs typeface="Times New Roman" pitchFamily="18" charset="0"/>
              </a:rPr>
              <a:t>Tập</a:t>
            </a:r>
            <a:r>
              <a:rPr lang="en-US" sz="2400" u="sng" dirty="0" smtClean="0">
                <a:solidFill>
                  <a:schemeClr val="accent4">
                    <a:lumMod val="50000"/>
                  </a:schemeClr>
                </a:solidFill>
                <a:latin typeface="Times New Roman" pitchFamily="18" charset="0"/>
                <a:cs typeface="Times New Roman" pitchFamily="18" charset="0"/>
              </a:rPr>
              <a:t> </a:t>
            </a:r>
            <a:r>
              <a:rPr lang="en-US" sz="2400" u="sng" dirty="0" err="1" smtClean="0">
                <a:solidFill>
                  <a:schemeClr val="accent4">
                    <a:lumMod val="50000"/>
                  </a:schemeClr>
                </a:solidFill>
                <a:latin typeface="Times New Roman" pitchFamily="18" charset="0"/>
                <a:cs typeface="Times New Roman" pitchFamily="18" charset="0"/>
              </a:rPr>
              <a:t>đọc</a:t>
            </a:r>
            <a:r>
              <a:rPr lang="en-US" sz="2400" u="sng" dirty="0" smtClean="0">
                <a:solidFill>
                  <a:schemeClr val="accent4">
                    <a:lumMod val="50000"/>
                  </a:schemeClr>
                </a:solidFill>
                <a:latin typeface="Times New Roman" pitchFamily="18" charset="0"/>
                <a:cs typeface="Times New Roman" pitchFamily="18" charset="0"/>
              </a:rPr>
              <a:t>  </a:t>
            </a:r>
            <a:endParaRPr lang="en-US" sz="2400" u="sng" dirty="0">
              <a:solidFill>
                <a:schemeClr val="accent4">
                  <a:lumMod val="50000"/>
                </a:schemeClr>
              </a:solidFill>
              <a:latin typeface="Times New Roman" pitchFamily="18" charset="0"/>
              <a:cs typeface="Times New Roman" pitchFamily="18" charset="0"/>
            </a:endParaRPr>
          </a:p>
        </p:txBody>
      </p:sp>
      <p:sp>
        <p:nvSpPr>
          <p:cNvPr id="5" name="WordArt 4"/>
          <p:cNvSpPr>
            <a:spLocks noChangeArrowheads="1" noChangeShapeType="1" noTextEdit="1"/>
          </p:cNvSpPr>
          <p:nvPr/>
        </p:nvSpPr>
        <p:spPr bwMode="auto">
          <a:xfrm>
            <a:off x="3810000" y="1232429"/>
            <a:ext cx="4038600" cy="304800"/>
          </a:xfrm>
          <a:prstGeom prst="rect">
            <a:avLst/>
          </a:prstGeom>
        </p:spPr>
        <p:txBody>
          <a:bodyPr wrap="none" fromWordArt="1">
            <a:prstTxWarp prst="textPlain">
              <a:avLst>
                <a:gd name="adj" fmla="val 50000"/>
              </a:avLst>
            </a:prstTxWarp>
          </a:bodyPr>
          <a:lstStyle/>
          <a:p>
            <a:pPr algn="ctr"/>
            <a:r>
              <a:rPr lang="vi-VN" sz="4800" b="1" kern="10" dirty="0">
                <a:ln w="6350">
                  <a:solidFill>
                    <a:srgbClr val="FFFF00"/>
                  </a:solidFill>
                  <a:round/>
                  <a:headEnd/>
                  <a:tailEnd/>
                </a:ln>
                <a:solidFill>
                  <a:srgbClr val="FF0000"/>
                </a:solidFill>
                <a:effectLst>
                  <a:outerShdw dist="35921" dir="2700000" algn="ctr" rotWithShape="0">
                    <a:srgbClr val="C0C0C0">
                      <a:alpha val="79999"/>
                    </a:srgbClr>
                  </a:outerShdw>
                </a:effectLst>
                <a:latin typeface="+mj-lt"/>
                <a:cs typeface="Arial"/>
              </a:rPr>
              <a:t>Thư gửi các học sinh</a:t>
            </a:r>
            <a:endParaRPr lang="en-US" sz="4800" b="1" kern="10" dirty="0">
              <a:ln w="6350">
                <a:solidFill>
                  <a:srgbClr val="FFFF00"/>
                </a:solidFill>
                <a:round/>
                <a:headEnd/>
                <a:tailEnd/>
              </a:ln>
              <a:solidFill>
                <a:srgbClr val="FF0000"/>
              </a:solidFill>
              <a:effectLst>
                <a:outerShdw dist="35921" dir="2700000" algn="ctr" rotWithShape="0">
                  <a:srgbClr val="C0C0C0">
                    <a:alpha val="79999"/>
                  </a:srgbClr>
                </a:outerShdw>
              </a:effectLst>
              <a:latin typeface="+mj-lt"/>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057400" y="1518141"/>
            <a:ext cx="8229600" cy="3477875"/>
          </a:xfrm>
          <a:prstGeom prst="rect">
            <a:avLst/>
          </a:prstGeom>
          <a:noFill/>
          <a:ln w="9525">
            <a:noFill/>
            <a:miter lim="800000"/>
            <a:headEnd/>
            <a:tailEnd/>
          </a:ln>
        </p:spPr>
        <p:txBody>
          <a:bodyPr wrap="square">
            <a:spAutoFit/>
          </a:bodyPr>
          <a:lstStyle/>
          <a:p>
            <a:pPr>
              <a:spcBef>
                <a:spcPct val="50000"/>
              </a:spcBef>
            </a:pPr>
            <a:r>
              <a:rPr lang="en-GB" sz="4000" dirty="0">
                <a:solidFill>
                  <a:srgbClr val="006600"/>
                </a:solidFill>
                <a:latin typeface="Times New Roman" pitchFamily="18" charset="0"/>
                <a:cs typeface="Times New Roman" pitchFamily="18" charset="0"/>
              </a:rPr>
              <a:t>    </a:t>
            </a:r>
            <a:r>
              <a:rPr lang="en-GB" sz="4000" u="sng" dirty="0">
                <a:solidFill>
                  <a:srgbClr val="006600"/>
                </a:solidFill>
                <a:latin typeface="Times New Roman" pitchFamily="18" charset="0"/>
                <a:cs typeface="Times New Roman" pitchFamily="18" charset="0"/>
              </a:rPr>
              <a:t>Hướng dẫn đọc diễn cảm</a:t>
            </a:r>
            <a:r>
              <a:rPr lang="en-GB" sz="4000" dirty="0">
                <a:solidFill>
                  <a:srgbClr val="006600"/>
                </a:solidFill>
                <a:latin typeface="Times New Roman" pitchFamily="18" charset="0"/>
                <a:cs typeface="Times New Roman" pitchFamily="18" charset="0"/>
              </a:rPr>
              <a:t>:</a:t>
            </a:r>
          </a:p>
          <a:p>
            <a:pPr algn="just">
              <a:spcBef>
                <a:spcPct val="50000"/>
              </a:spcBef>
            </a:pPr>
            <a:r>
              <a:rPr lang="en-GB" sz="4000" dirty="0">
                <a:solidFill>
                  <a:srgbClr val="006600"/>
                </a:solidFill>
                <a:latin typeface="Times New Roman" pitchFamily="18" charset="0"/>
                <a:cs typeface="Times New Roman" pitchFamily="18" charset="0"/>
              </a:rPr>
              <a:t>    Đọc trôi chảy, lưu loát bức thư của Bác Hồ; thể hiện được tình cảm thân ái, trìu mến, thiết tha, tin tưởng của Bác đối với thiếu nhi Việt Nam.</a:t>
            </a:r>
          </a:p>
        </p:txBody>
      </p:sp>
      <p:sp>
        <p:nvSpPr>
          <p:cNvPr id="5" name="WordArt 4"/>
          <p:cNvSpPr>
            <a:spLocks noChangeArrowheads="1" noChangeShapeType="1" noTextEdit="1"/>
          </p:cNvSpPr>
          <p:nvPr/>
        </p:nvSpPr>
        <p:spPr bwMode="auto">
          <a:xfrm>
            <a:off x="3657600" y="914400"/>
            <a:ext cx="5410200" cy="609600"/>
          </a:xfrm>
          <a:prstGeom prst="rect">
            <a:avLst/>
          </a:prstGeom>
        </p:spPr>
        <p:txBody>
          <a:bodyPr wrap="none" fromWordArt="1">
            <a:prstTxWarp prst="textPlain">
              <a:avLst>
                <a:gd name="adj" fmla="val 50000"/>
              </a:avLst>
            </a:prstTxWarp>
          </a:bodyPr>
          <a:lstStyle/>
          <a:p>
            <a:pPr algn="ctr"/>
            <a:r>
              <a:rPr lang="vi-VN" sz="4800" b="1" kern="10" dirty="0">
                <a:ln w="6350">
                  <a:solidFill>
                    <a:srgbClr val="FFFF00"/>
                  </a:solidFill>
                  <a:round/>
                  <a:headEnd/>
                  <a:tailEnd/>
                </a:ln>
                <a:solidFill>
                  <a:srgbClr val="FF0000"/>
                </a:solidFill>
                <a:effectLst>
                  <a:outerShdw dist="35921" dir="2700000" algn="ctr" rotWithShape="0">
                    <a:srgbClr val="C0C0C0">
                      <a:alpha val="79999"/>
                    </a:srgbClr>
                  </a:outerShdw>
                </a:effectLst>
                <a:latin typeface="+mj-lt"/>
                <a:cs typeface="Arial"/>
              </a:rPr>
              <a:t>Thư gửi các học sinh</a:t>
            </a:r>
            <a:endParaRPr lang="en-US" sz="4800" b="1" kern="10" dirty="0">
              <a:ln w="6350">
                <a:solidFill>
                  <a:srgbClr val="FFFF00"/>
                </a:solidFill>
                <a:round/>
                <a:headEnd/>
                <a:tailEnd/>
              </a:ln>
              <a:solidFill>
                <a:srgbClr val="FF0000"/>
              </a:solidFill>
              <a:effectLst>
                <a:outerShdw dist="35921" dir="2700000" algn="ctr" rotWithShape="0">
                  <a:srgbClr val="C0C0C0">
                    <a:alpha val="79999"/>
                  </a:srgbClr>
                </a:outerShdw>
              </a:effectLst>
              <a:latin typeface="+mj-lt"/>
              <a:cs typeface="Arial"/>
            </a:endParaRPr>
          </a:p>
        </p:txBody>
      </p:sp>
      <p:sp>
        <p:nvSpPr>
          <p:cNvPr id="6" name="TextBox 5"/>
          <p:cNvSpPr txBox="1"/>
          <p:nvPr/>
        </p:nvSpPr>
        <p:spPr>
          <a:xfrm>
            <a:off x="5257800" y="228601"/>
            <a:ext cx="2514600" cy="707886"/>
          </a:xfrm>
          <a:prstGeom prst="rect">
            <a:avLst/>
          </a:prstGeom>
          <a:noFill/>
        </p:spPr>
        <p:txBody>
          <a:bodyPr wrap="square" rtlCol="0">
            <a:spAutoFit/>
          </a:bodyPr>
          <a:lstStyle/>
          <a:p>
            <a:r>
              <a:rPr lang="en-US" sz="4000" b="1" dirty="0">
                <a:solidFill>
                  <a:srgbClr val="0000FF"/>
                </a:solidFill>
                <a:latin typeface="Times New Roman" pitchFamily="18" charset="0"/>
                <a:cs typeface="Times New Roman" pitchFamily="18" charset="0"/>
              </a:rPr>
              <a:t>Tập đọc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1828800" y="533400"/>
            <a:ext cx="8458200" cy="4832092"/>
          </a:xfrm>
          <a:prstGeom prst="rect">
            <a:avLst/>
          </a:prstGeom>
          <a:noFill/>
          <a:ln w="9525">
            <a:noFill/>
            <a:miter lim="800000"/>
            <a:headEnd/>
            <a:tailEnd/>
          </a:ln>
        </p:spPr>
        <p:txBody>
          <a:bodyPr wrap="square">
            <a:spAutoFit/>
          </a:bodyPr>
          <a:lstStyle/>
          <a:p>
            <a:pPr>
              <a:spcBef>
                <a:spcPct val="50000"/>
              </a:spcBef>
            </a:pPr>
            <a:r>
              <a:rPr lang="en-GB" sz="2800" b="1" dirty="0">
                <a:solidFill>
                  <a:srgbClr val="009900"/>
                </a:solidFill>
                <a:latin typeface="Times New Roman" pitchFamily="18" charset="0"/>
                <a:cs typeface="Times New Roman" pitchFamily="18" charset="0"/>
              </a:rPr>
              <a:t>Sau …………….. nô lệ làm cho ……………… …..........., ngày nay chúng ta cần phải ……………….</a:t>
            </a:r>
          </a:p>
          <a:p>
            <a:pPr algn="just">
              <a:spcBef>
                <a:spcPct val="50000"/>
              </a:spcBef>
            </a:pPr>
            <a:r>
              <a:rPr lang="en-GB" sz="2800" b="1" dirty="0">
                <a:solidFill>
                  <a:srgbClr val="009900"/>
                </a:solidFill>
                <a:latin typeface="Times New Roman" pitchFamily="18" charset="0"/>
                <a:cs typeface="Times New Roman" pitchFamily="18" charset="0"/>
              </a:rPr>
              <a:t>……….. mà tổ tiên ………………………., làm sao cho chúng ta ………….. các nước khác …………….</a:t>
            </a:r>
          </a:p>
          <a:p>
            <a:pPr algn="just">
              <a:spcBef>
                <a:spcPct val="50000"/>
              </a:spcBef>
            </a:pPr>
            <a:r>
              <a:rPr lang="en-GB" sz="2800" b="1" dirty="0">
                <a:solidFill>
                  <a:srgbClr val="009900"/>
                </a:solidFill>
                <a:latin typeface="Times New Roman" pitchFamily="18" charset="0"/>
                <a:cs typeface="Times New Roman" pitchFamily="18" charset="0"/>
              </a:rPr>
              <a:t>….. Trong ……………………………… đó, nước nhà …………….., chờ đợi ở các em rất nhiều. Non sông …………. có trở nên ……………………….., dân tộc …………… có bước tới ……………… để sánh vai với các …………………… được hay không, chính  là nhờ …………….. ở ……………. của các 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1000"/>
                                        <p:tgtEl>
                                          <p:spTgt spid="4"/>
                                        </p:tgtEl>
                                      </p:cBhvr>
                                    </p:animEffect>
                                    <p:set>
                                      <p:cBhvr>
                                        <p:cTn id="12"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67000" y="1447800"/>
            <a:ext cx="6884416" cy="4267200"/>
          </a:xfrm>
          <a:prstGeom prst="rect">
            <a:avLst/>
          </a:prstGeom>
        </p:spPr>
      </p:pic>
      <p:sp>
        <p:nvSpPr>
          <p:cNvPr id="6" name="TextBox 5"/>
          <p:cNvSpPr txBox="1"/>
          <p:nvPr/>
        </p:nvSpPr>
        <p:spPr>
          <a:xfrm>
            <a:off x="2971800" y="247471"/>
            <a:ext cx="5410200" cy="1200329"/>
          </a:xfrm>
          <a:prstGeom prst="rect">
            <a:avLst/>
          </a:prstGeom>
          <a:noFill/>
        </p:spPr>
        <p:txBody>
          <a:bodyPr wrap="square" rtlCol="0">
            <a:spAutoFit/>
          </a:bodyPr>
          <a:lstStyle/>
          <a:p>
            <a:pPr algn="ctr"/>
            <a:r>
              <a:rPr lang="en-US" sz="7200" b="1" dirty="0">
                <a:solidFill>
                  <a:srgbClr val="006600"/>
                </a:solidFill>
                <a:latin typeface="Times New Roman" pitchFamily="18" charset="0"/>
                <a:cs typeface="Times New Roman" pitchFamily="18" charset="0"/>
              </a:rPr>
              <a:t>TẬP ĐỌC 5</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4"/>
          <p:cNvSpPr>
            <a:spLocks noChangeArrowheads="1" noChangeShapeType="1" noTextEdit="1"/>
          </p:cNvSpPr>
          <p:nvPr/>
        </p:nvSpPr>
        <p:spPr bwMode="auto">
          <a:xfrm>
            <a:off x="3581400" y="762000"/>
            <a:ext cx="5410200" cy="609600"/>
          </a:xfrm>
          <a:prstGeom prst="rect">
            <a:avLst/>
          </a:prstGeom>
        </p:spPr>
        <p:txBody>
          <a:bodyPr wrap="none" fromWordArt="1">
            <a:prstTxWarp prst="textPlain">
              <a:avLst>
                <a:gd name="adj" fmla="val 50000"/>
              </a:avLst>
            </a:prstTxWarp>
          </a:bodyPr>
          <a:lstStyle/>
          <a:p>
            <a:pPr algn="ctr"/>
            <a:r>
              <a:rPr lang="vi-VN" sz="4800" b="1" kern="10" dirty="0">
                <a:ln w="6350">
                  <a:solidFill>
                    <a:srgbClr val="FFFF00"/>
                  </a:solidFill>
                  <a:round/>
                  <a:headEnd/>
                  <a:tailEnd/>
                </a:ln>
                <a:solidFill>
                  <a:srgbClr val="FF0000"/>
                </a:solidFill>
                <a:effectLst>
                  <a:outerShdw dist="35921" dir="2700000" algn="ctr" rotWithShape="0">
                    <a:srgbClr val="C0C0C0">
                      <a:alpha val="79999"/>
                    </a:srgbClr>
                  </a:outerShdw>
                </a:effectLst>
                <a:latin typeface="+mj-lt"/>
                <a:cs typeface="Arial"/>
              </a:rPr>
              <a:t>Thư gửi các học sinh</a:t>
            </a:r>
            <a:endParaRPr lang="en-US" sz="4800" b="1" kern="10" dirty="0">
              <a:ln w="6350">
                <a:solidFill>
                  <a:srgbClr val="FFFF00"/>
                </a:solidFill>
                <a:round/>
                <a:headEnd/>
                <a:tailEnd/>
              </a:ln>
              <a:solidFill>
                <a:srgbClr val="FF0000"/>
              </a:solidFill>
              <a:effectLst>
                <a:outerShdw dist="35921" dir="2700000" algn="ctr" rotWithShape="0">
                  <a:srgbClr val="C0C0C0">
                    <a:alpha val="79999"/>
                  </a:srgbClr>
                </a:outerShdw>
              </a:effectLst>
              <a:latin typeface="+mj-lt"/>
              <a:cs typeface="Arial"/>
            </a:endParaRPr>
          </a:p>
        </p:txBody>
      </p:sp>
      <p:sp>
        <p:nvSpPr>
          <p:cNvPr id="3" name="TextBox 2"/>
          <p:cNvSpPr txBox="1"/>
          <p:nvPr/>
        </p:nvSpPr>
        <p:spPr>
          <a:xfrm>
            <a:off x="5105400" y="1"/>
            <a:ext cx="2514600" cy="707886"/>
          </a:xfrm>
          <a:prstGeom prst="rect">
            <a:avLst/>
          </a:prstGeom>
          <a:noFill/>
        </p:spPr>
        <p:txBody>
          <a:bodyPr wrap="square" rtlCol="0">
            <a:spAutoFit/>
          </a:bodyPr>
          <a:lstStyle/>
          <a:p>
            <a:r>
              <a:rPr lang="en-US" sz="4000" b="1" dirty="0">
                <a:solidFill>
                  <a:srgbClr val="0000FF"/>
                </a:solidFill>
                <a:latin typeface="Times New Roman" pitchFamily="18" charset="0"/>
                <a:cs typeface="Times New Roman" pitchFamily="18" charset="0"/>
              </a:rPr>
              <a:t>Tập đọc</a:t>
            </a:r>
          </a:p>
        </p:txBody>
      </p:sp>
      <p:pic>
        <p:nvPicPr>
          <p:cNvPr id="4" name="Picture 4" descr="SANY2003"/>
          <p:cNvPicPr>
            <a:picLocks noChangeAspect="1" noChangeArrowheads="1"/>
          </p:cNvPicPr>
          <p:nvPr/>
        </p:nvPicPr>
        <p:blipFill rotWithShape="1">
          <a:blip r:embed="rId2" cstate="print"/>
          <a:srcRect b="7869"/>
          <a:stretch/>
        </p:blipFill>
        <p:spPr bwMode="auto">
          <a:xfrm>
            <a:off x="2514601" y="1447800"/>
            <a:ext cx="7170287" cy="44403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2209800" y="1676403"/>
            <a:ext cx="8153400" cy="3170099"/>
          </a:xfrm>
          <a:prstGeom prst="rect">
            <a:avLst/>
          </a:prstGeom>
          <a:solidFill>
            <a:schemeClr val="bg1"/>
          </a:solidFill>
          <a:ln w="9525">
            <a:noFill/>
            <a:miter lim="800000"/>
            <a:headEnd/>
            <a:tailEnd/>
          </a:ln>
        </p:spPr>
        <p:txBody>
          <a:bodyPr wrap="square">
            <a:spAutoFit/>
          </a:bodyPr>
          <a:lstStyle/>
          <a:p>
            <a:pPr algn="just">
              <a:spcBef>
                <a:spcPct val="50000"/>
              </a:spcBef>
            </a:pPr>
            <a:r>
              <a:rPr lang="en-GB" sz="4000" b="1" dirty="0">
                <a:solidFill>
                  <a:srgbClr val="0000FF"/>
                </a:solidFill>
                <a:latin typeface="Times New Roman" pitchFamily="18" charset="0"/>
                <a:cs typeface="Times New Roman" pitchFamily="18" charset="0"/>
              </a:rPr>
              <a:t>Bài văn gồm 2 đoạn:</a:t>
            </a:r>
          </a:p>
          <a:p>
            <a:pPr algn="just">
              <a:spcBef>
                <a:spcPct val="50000"/>
              </a:spcBef>
              <a:buFontTx/>
              <a:buChar char="-"/>
            </a:pPr>
            <a:r>
              <a:rPr lang="en-GB" sz="4000" b="1">
                <a:solidFill>
                  <a:srgbClr val="0000FF"/>
                </a:solidFill>
                <a:latin typeface="Times New Roman" pitchFamily="18" charset="0"/>
                <a:cs typeface="Times New Roman" pitchFamily="18" charset="0"/>
              </a:rPr>
              <a:t> Đoạn </a:t>
            </a:r>
            <a:r>
              <a:rPr lang="en-GB" sz="4000" b="1" dirty="0">
                <a:solidFill>
                  <a:srgbClr val="0000FF"/>
                </a:solidFill>
                <a:latin typeface="Times New Roman" pitchFamily="18" charset="0"/>
                <a:cs typeface="Times New Roman" pitchFamily="18" charset="0"/>
              </a:rPr>
              <a:t>1: Từ đầu </a:t>
            </a:r>
            <a:r>
              <a:rPr lang="en-GB" sz="4000" b="1">
                <a:solidFill>
                  <a:srgbClr val="0000FF"/>
                </a:solidFill>
                <a:latin typeface="Times New Roman" pitchFamily="18" charset="0"/>
                <a:cs typeface="Times New Roman" pitchFamily="18" charset="0"/>
              </a:rPr>
              <a:t>đến “…Vậy </a:t>
            </a:r>
            <a:r>
              <a:rPr lang="en-GB" sz="4000" b="1" dirty="0">
                <a:solidFill>
                  <a:srgbClr val="0000FF"/>
                </a:solidFill>
                <a:latin typeface="Times New Roman" pitchFamily="18" charset="0"/>
                <a:cs typeface="Times New Roman" pitchFamily="18" charset="0"/>
              </a:rPr>
              <a:t>các em nghĩ sao?”.</a:t>
            </a:r>
          </a:p>
          <a:p>
            <a:pPr algn="just">
              <a:spcBef>
                <a:spcPct val="50000"/>
              </a:spcBef>
              <a:buFontTx/>
              <a:buChar char="-"/>
            </a:pPr>
            <a:r>
              <a:rPr lang="en-GB" sz="4000" b="1" dirty="0">
                <a:solidFill>
                  <a:srgbClr val="0000FF"/>
                </a:solidFill>
                <a:latin typeface="Times New Roman" pitchFamily="18" charset="0"/>
                <a:cs typeface="Times New Roman" pitchFamily="18" charset="0"/>
              </a:rPr>
              <a:t> Đoạn 2: </a:t>
            </a:r>
            <a:r>
              <a:rPr lang="en-GB" sz="4000" b="1">
                <a:solidFill>
                  <a:srgbClr val="0000FF"/>
                </a:solidFill>
                <a:latin typeface="Times New Roman" pitchFamily="18" charset="0"/>
                <a:cs typeface="Times New Roman" pitchFamily="18" charset="0"/>
              </a:rPr>
              <a:t>Còn lại.</a:t>
            </a:r>
            <a:endParaRPr lang="en-GB" sz="4000" b="1" dirty="0">
              <a:solidFill>
                <a:srgbClr val="0000FF"/>
              </a:solidFill>
              <a:latin typeface="Times New Roman" pitchFamily="18" charset="0"/>
              <a:cs typeface="Times New Roman" pitchFamily="18" charset="0"/>
            </a:endParaRPr>
          </a:p>
        </p:txBody>
      </p:sp>
      <p:sp>
        <p:nvSpPr>
          <p:cNvPr id="3" name="WordArt 4"/>
          <p:cNvSpPr>
            <a:spLocks noChangeArrowheads="1" noChangeShapeType="1" noTextEdit="1"/>
          </p:cNvSpPr>
          <p:nvPr/>
        </p:nvSpPr>
        <p:spPr bwMode="auto">
          <a:xfrm>
            <a:off x="3581400" y="762000"/>
            <a:ext cx="5410200" cy="609600"/>
          </a:xfrm>
          <a:prstGeom prst="rect">
            <a:avLst/>
          </a:prstGeom>
        </p:spPr>
        <p:txBody>
          <a:bodyPr wrap="none" fromWordArt="1">
            <a:prstTxWarp prst="textPlain">
              <a:avLst>
                <a:gd name="adj" fmla="val 50000"/>
              </a:avLst>
            </a:prstTxWarp>
          </a:bodyPr>
          <a:lstStyle/>
          <a:p>
            <a:pPr algn="ctr"/>
            <a:r>
              <a:rPr lang="vi-VN" sz="4800" b="1" kern="10" dirty="0">
                <a:ln w="6350">
                  <a:solidFill>
                    <a:srgbClr val="FFFF00"/>
                  </a:solidFill>
                  <a:round/>
                  <a:headEnd/>
                  <a:tailEnd/>
                </a:ln>
                <a:solidFill>
                  <a:srgbClr val="FF0000"/>
                </a:solidFill>
                <a:effectLst>
                  <a:outerShdw dist="35921" dir="2700000" algn="ctr" rotWithShape="0">
                    <a:srgbClr val="C0C0C0">
                      <a:alpha val="79999"/>
                    </a:srgbClr>
                  </a:outerShdw>
                </a:effectLst>
                <a:latin typeface="+mj-lt"/>
                <a:cs typeface="Arial"/>
              </a:rPr>
              <a:t>Thư gửi các học sinh</a:t>
            </a:r>
            <a:endParaRPr lang="en-US" sz="4800" b="1" kern="10" dirty="0">
              <a:ln w="6350">
                <a:solidFill>
                  <a:srgbClr val="FFFF00"/>
                </a:solidFill>
                <a:round/>
                <a:headEnd/>
                <a:tailEnd/>
              </a:ln>
              <a:solidFill>
                <a:srgbClr val="FF0000"/>
              </a:solidFill>
              <a:effectLst>
                <a:outerShdw dist="35921" dir="2700000" algn="ctr" rotWithShape="0">
                  <a:srgbClr val="C0C0C0">
                    <a:alpha val="79999"/>
                  </a:srgbClr>
                </a:outerShdw>
              </a:effectLst>
              <a:latin typeface="+mj-lt"/>
              <a:cs typeface="Arial"/>
            </a:endParaRPr>
          </a:p>
        </p:txBody>
      </p:sp>
      <p:sp>
        <p:nvSpPr>
          <p:cNvPr id="4" name="TextBox 3"/>
          <p:cNvSpPr txBox="1"/>
          <p:nvPr/>
        </p:nvSpPr>
        <p:spPr>
          <a:xfrm>
            <a:off x="4953000" y="1"/>
            <a:ext cx="2514600" cy="707886"/>
          </a:xfrm>
          <a:prstGeom prst="rect">
            <a:avLst/>
          </a:prstGeom>
          <a:noFill/>
        </p:spPr>
        <p:txBody>
          <a:bodyPr wrap="square" rtlCol="0">
            <a:spAutoFit/>
          </a:bodyPr>
          <a:lstStyle/>
          <a:p>
            <a:pPr algn="ctr"/>
            <a:r>
              <a:rPr lang="en-US" sz="4000" b="1" dirty="0">
                <a:solidFill>
                  <a:srgbClr val="0000FF"/>
                </a:solidFill>
                <a:latin typeface="Times New Roman" pitchFamily="18" charset="0"/>
                <a:cs typeface="Times New Roman" pitchFamily="18" charset="0"/>
              </a:rPr>
              <a:t>Tập đọc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1676401"/>
            <a:ext cx="2514600" cy="707886"/>
          </a:xfrm>
          <a:prstGeom prst="rect">
            <a:avLst/>
          </a:prstGeom>
          <a:noFill/>
        </p:spPr>
        <p:txBody>
          <a:bodyPr wrap="square" rtlCol="0">
            <a:spAutoFit/>
          </a:bodyPr>
          <a:lstStyle/>
          <a:p>
            <a:r>
              <a:rPr lang="en-US" sz="4000" u="sng" dirty="0">
                <a:solidFill>
                  <a:srgbClr val="0000FF"/>
                </a:solidFill>
                <a:latin typeface="Times New Roman" pitchFamily="18" charset="0"/>
                <a:cs typeface="Times New Roman" pitchFamily="18" charset="0"/>
              </a:rPr>
              <a:t>Luyện đọc:</a:t>
            </a:r>
          </a:p>
        </p:txBody>
      </p:sp>
      <p:sp>
        <p:nvSpPr>
          <p:cNvPr id="5" name="TextBox 4"/>
          <p:cNvSpPr txBox="1"/>
          <p:nvPr/>
        </p:nvSpPr>
        <p:spPr>
          <a:xfrm>
            <a:off x="6629400" y="1600201"/>
            <a:ext cx="3429000" cy="707886"/>
          </a:xfrm>
          <a:prstGeom prst="rect">
            <a:avLst/>
          </a:prstGeom>
          <a:noFill/>
        </p:spPr>
        <p:txBody>
          <a:bodyPr wrap="square" rtlCol="0">
            <a:spAutoFit/>
          </a:bodyPr>
          <a:lstStyle/>
          <a:p>
            <a:r>
              <a:rPr lang="en-US" sz="4000" u="sng" dirty="0">
                <a:solidFill>
                  <a:srgbClr val="0000FF"/>
                </a:solidFill>
                <a:latin typeface="Times New Roman" pitchFamily="18" charset="0"/>
                <a:cs typeface="Times New Roman" pitchFamily="18" charset="0"/>
              </a:rPr>
              <a:t>Tìm hiểu bài</a:t>
            </a:r>
            <a:r>
              <a:rPr lang="en-US" sz="4000" dirty="0">
                <a:solidFill>
                  <a:srgbClr val="0000FF"/>
                </a:solidFill>
                <a:latin typeface="Times New Roman" pitchFamily="18" charset="0"/>
                <a:cs typeface="Times New Roman" pitchFamily="18" charset="0"/>
              </a:rPr>
              <a:t>:</a:t>
            </a:r>
          </a:p>
        </p:txBody>
      </p:sp>
      <p:cxnSp>
        <p:nvCxnSpPr>
          <p:cNvPr id="7" name="Straight Connector 6"/>
          <p:cNvCxnSpPr/>
          <p:nvPr/>
        </p:nvCxnSpPr>
        <p:spPr>
          <a:xfrm rot="16200000" flipH="1">
            <a:off x="3809206" y="3810794"/>
            <a:ext cx="4344194" cy="75407"/>
          </a:xfrm>
          <a:prstGeom prst="line">
            <a:avLst/>
          </a:prstGeom>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1981200" y="2438401"/>
            <a:ext cx="3429000" cy="707886"/>
          </a:xfrm>
          <a:prstGeom prst="rect">
            <a:avLst/>
          </a:prstGeom>
          <a:noFill/>
        </p:spPr>
        <p:txBody>
          <a:bodyPr wrap="square" rtlCol="0">
            <a:spAutoFit/>
          </a:bodyPr>
          <a:lstStyle/>
          <a:p>
            <a:r>
              <a:rPr lang="en-US" sz="4000" dirty="0">
                <a:solidFill>
                  <a:srgbClr val="0000FF"/>
                </a:solidFill>
                <a:latin typeface="Times New Roman" pitchFamily="18" charset="0"/>
                <a:cs typeface="Times New Roman" pitchFamily="18" charset="0"/>
              </a:rPr>
              <a:t>chuyển biến</a:t>
            </a:r>
          </a:p>
        </p:txBody>
      </p:sp>
      <p:sp>
        <p:nvSpPr>
          <p:cNvPr id="10" name="TextBox 9"/>
          <p:cNvSpPr txBox="1"/>
          <p:nvPr/>
        </p:nvSpPr>
        <p:spPr>
          <a:xfrm>
            <a:off x="1981200" y="3200401"/>
            <a:ext cx="3429000" cy="707886"/>
          </a:xfrm>
          <a:prstGeom prst="rect">
            <a:avLst/>
          </a:prstGeom>
          <a:noFill/>
        </p:spPr>
        <p:txBody>
          <a:bodyPr wrap="square" rtlCol="0">
            <a:spAutoFit/>
          </a:bodyPr>
          <a:lstStyle/>
          <a:p>
            <a:r>
              <a:rPr lang="en-US" sz="4000" dirty="0">
                <a:solidFill>
                  <a:srgbClr val="0000FF"/>
                </a:solidFill>
                <a:latin typeface="Times New Roman" pitchFamily="18" charset="0"/>
                <a:cs typeface="Times New Roman" pitchFamily="18" charset="0"/>
              </a:rPr>
              <a:t>ngoan ngoãn</a:t>
            </a:r>
          </a:p>
        </p:txBody>
      </p:sp>
      <p:sp>
        <p:nvSpPr>
          <p:cNvPr id="11" name="TextBox 10"/>
          <p:cNvSpPr txBox="1"/>
          <p:nvPr/>
        </p:nvSpPr>
        <p:spPr>
          <a:xfrm>
            <a:off x="2057400" y="3962400"/>
            <a:ext cx="3429000" cy="707886"/>
          </a:xfrm>
          <a:prstGeom prst="rect">
            <a:avLst/>
          </a:prstGeom>
          <a:noFill/>
        </p:spPr>
        <p:txBody>
          <a:bodyPr wrap="square" rtlCol="0">
            <a:spAutoFit/>
          </a:bodyPr>
          <a:lstStyle/>
          <a:p>
            <a:r>
              <a:rPr lang="en-US" sz="4000" dirty="0">
                <a:solidFill>
                  <a:srgbClr val="0000FF"/>
                </a:solidFill>
                <a:latin typeface="Times New Roman" pitchFamily="18" charset="0"/>
                <a:cs typeface="Times New Roman" pitchFamily="18" charset="0"/>
              </a:rPr>
              <a:t>tổ tiên</a:t>
            </a:r>
          </a:p>
        </p:txBody>
      </p:sp>
      <p:sp>
        <p:nvSpPr>
          <p:cNvPr id="12" name="TextBox 11"/>
          <p:cNvSpPr txBox="1"/>
          <p:nvPr/>
        </p:nvSpPr>
        <p:spPr>
          <a:xfrm>
            <a:off x="1981200" y="4724400"/>
            <a:ext cx="3429000" cy="707886"/>
          </a:xfrm>
          <a:prstGeom prst="rect">
            <a:avLst/>
          </a:prstGeom>
          <a:noFill/>
        </p:spPr>
        <p:txBody>
          <a:bodyPr wrap="square" rtlCol="0">
            <a:spAutoFit/>
          </a:bodyPr>
          <a:lstStyle/>
          <a:p>
            <a:r>
              <a:rPr lang="en-US" sz="4000" dirty="0">
                <a:solidFill>
                  <a:srgbClr val="0000FF"/>
                </a:solidFill>
                <a:latin typeface="Times New Roman" pitchFamily="18" charset="0"/>
                <a:cs typeface="Times New Roman" pitchFamily="18" charset="0"/>
              </a:rPr>
              <a:t>hoàn cầu</a:t>
            </a:r>
          </a:p>
        </p:txBody>
      </p:sp>
      <p:sp>
        <p:nvSpPr>
          <p:cNvPr id="13" name="TextBox 12"/>
          <p:cNvSpPr txBox="1"/>
          <p:nvPr/>
        </p:nvSpPr>
        <p:spPr>
          <a:xfrm>
            <a:off x="1981200" y="5486400"/>
            <a:ext cx="3429000" cy="707886"/>
          </a:xfrm>
          <a:prstGeom prst="rect">
            <a:avLst/>
          </a:prstGeom>
          <a:noFill/>
        </p:spPr>
        <p:txBody>
          <a:bodyPr wrap="square" rtlCol="0">
            <a:spAutoFit/>
          </a:bodyPr>
          <a:lstStyle/>
          <a:p>
            <a:r>
              <a:rPr lang="en-US" sz="4000" dirty="0">
                <a:solidFill>
                  <a:srgbClr val="0000FF"/>
                </a:solidFill>
                <a:latin typeface="Times New Roman" pitchFamily="18" charset="0"/>
                <a:cs typeface="Times New Roman" pitchFamily="18" charset="0"/>
              </a:rPr>
              <a:t>kiến thiết</a:t>
            </a:r>
          </a:p>
        </p:txBody>
      </p:sp>
      <p:sp>
        <p:nvSpPr>
          <p:cNvPr id="14" name="WordArt 4"/>
          <p:cNvSpPr>
            <a:spLocks noChangeArrowheads="1" noChangeShapeType="1" noTextEdit="1"/>
          </p:cNvSpPr>
          <p:nvPr/>
        </p:nvSpPr>
        <p:spPr bwMode="auto">
          <a:xfrm>
            <a:off x="3276600" y="762000"/>
            <a:ext cx="5410200" cy="609600"/>
          </a:xfrm>
          <a:prstGeom prst="rect">
            <a:avLst/>
          </a:prstGeom>
        </p:spPr>
        <p:txBody>
          <a:bodyPr wrap="none" fromWordArt="1">
            <a:prstTxWarp prst="textPlain">
              <a:avLst>
                <a:gd name="adj" fmla="val 50000"/>
              </a:avLst>
            </a:prstTxWarp>
          </a:bodyPr>
          <a:lstStyle/>
          <a:p>
            <a:pPr algn="ctr"/>
            <a:r>
              <a:rPr lang="vi-VN" sz="4800" b="1" kern="10" dirty="0">
                <a:ln w="6350">
                  <a:solidFill>
                    <a:srgbClr val="FFFF00"/>
                  </a:solidFill>
                  <a:round/>
                  <a:headEnd/>
                  <a:tailEnd/>
                </a:ln>
                <a:solidFill>
                  <a:srgbClr val="FF0000"/>
                </a:solidFill>
                <a:effectLst>
                  <a:outerShdw dist="35921" dir="2700000" algn="ctr" rotWithShape="0">
                    <a:srgbClr val="C0C0C0">
                      <a:alpha val="79999"/>
                    </a:srgbClr>
                  </a:outerShdw>
                </a:effectLst>
                <a:latin typeface="+mj-lt"/>
                <a:cs typeface="Arial"/>
              </a:rPr>
              <a:t>Thư gửi các học sinh</a:t>
            </a:r>
            <a:endParaRPr lang="en-US" sz="4800" b="1" kern="10" dirty="0">
              <a:ln w="6350">
                <a:solidFill>
                  <a:srgbClr val="FFFF00"/>
                </a:solidFill>
                <a:round/>
                <a:headEnd/>
                <a:tailEnd/>
              </a:ln>
              <a:solidFill>
                <a:srgbClr val="FF0000"/>
              </a:solidFill>
              <a:effectLst>
                <a:outerShdw dist="35921" dir="2700000" algn="ctr" rotWithShape="0">
                  <a:srgbClr val="C0C0C0">
                    <a:alpha val="79999"/>
                  </a:srgbClr>
                </a:outerShdw>
              </a:effectLst>
              <a:latin typeface="+mj-lt"/>
              <a:cs typeface="Arial"/>
            </a:endParaRPr>
          </a:p>
        </p:txBody>
      </p:sp>
      <p:sp>
        <p:nvSpPr>
          <p:cNvPr id="15" name="TextBox 14"/>
          <p:cNvSpPr txBox="1"/>
          <p:nvPr/>
        </p:nvSpPr>
        <p:spPr>
          <a:xfrm>
            <a:off x="4800600" y="1"/>
            <a:ext cx="2514600" cy="707886"/>
          </a:xfrm>
          <a:prstGeom prst="rect">
            <a:avLst/>
          </a:prstGeom>
          <a:noFill/>
        </p:spPr>
        <p:txBody>
          <a:bodyPr wrap="square" rtlCol="0">
            <a:spAutoFit/>
          </a:bodyPr>
          <a:lstStyle/>
          <a:p>
            <a:r>
              <a:rPr lang="en-US" sz="4000" b="1" dirty="0">
                <a:solidFill>
                  <a:srgbClr val="0000FF"/>
                </a:solidFill>
                <a:latin typeface="Times New Roman" pitchFamily="18" charset="0"/>
                <a:cs typeface="Times New Roman" pitchFamily="18" charset="0"/>
              </a:rPr>
              <a:t>Tập đọc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1676401"/>
            <a:ext cx="2514600" cy="707886"/>
          </a:xfrm>
          <a:prstGeom prst="rect">
            <a:avLst/>
          </a:prstGeom>
          <a:noFill/>
        </p:spPr>
        <p:txBody>
          <a:bodyPr wrap="square" rtlCol="0">
            <a:spAutoFit/>
          </a:bodyPr>
          <a:lstStyle/>
          <a:p>
            <a:r>
              <a:rPr lang="en-US" sz="4000" u="sng" dirty="0">
                <a:solidFill>
                  <a:srgbClr val="0000FF"/>
                </a:solidFill>
                <a:latin typeface="Times New Roman" pitchFamily="18" charset="0"/>
                <a:cs typeface="Times New Roman" pitchFamily="18" charset="0"/>
              </a:rPr>
              <a:t>Luyện đọc:</a:t>
            </a:r>
          </a:p>
        </p:txBody>
      </p:sp>
      <p:sp>
        <p:nvSpPr>
          <p:cNvPr id="5" name="TextBox 4"/>
          <p:cNvSpPr txBox="1"/>
          <p:nvPr/>
        </p:nvSpPr>
        <p:spPr>
          <a:xfrm>
            <a:off x="6629400" y="1600201"/>
            <a:ext cx="3429000" cy="707886"/>
          </a:xfrm>
          <a:prstGeom prst="rect">
            <a:avLst/>
          </a:prstGeom>
          <a:noFill/>
        </p:spPr>
        <p:txBody>
          <a:bodyPr wrap="square" rtlCol="0">
            <a:spAutoFit/>
          </a:bodyPr>
          <a:lstStyle/>
          <a:p>
            <a:r>
              <a:rPr lang="en-US" sz="4000" u="sng" dirty="0">
                <a:solidFill>
                  <a:srgbClr val="0000FF"/>
                </a:solidFill>
                <a:latin typeface="Times New Roman" pitchFamily="18" charset="0"/>
                <a:cs typeface="Times New Roman" pitchFamily="18" charset="0"/>
              </a:rPr>
              <a:t>Tìm hiểu bài</a:t>
            </a:r>
            <a:r>
              <a:rPr lang="en-US" sz="4000" dirty="0">
                <a:solidFill>
                  <a:srgbClr val="0000FF"/>
                </a:solidFill>
                <a:latin typeface="Times New Roman" pitchFamily="18" charset="0"/>
                <a:cs typeface="Times New Roman" pitchFamily="18" charset="0"/>
              </a:rPr>
              <a:t>:</a:t>
            </a:r>
          </a:p>
        </p:txBody>
      </p:sp>
      <p:cxnSp>
        <p:nvCxnSpPr>
          <p:cNvPr id="7" name="Straight Connector 6"/>
          <p:cNvCxnSpPr/>
          <p:nvPr/>
        </p:nvCxnSpPr>
        <p:spPr>
          <a:xfrm rot="16200000" flipH="1">
            <a:off x="3809206" y="3810794"/>
            <a:ext cx="4344194" cy="75407"/>
          </a:xfrm>
          <a:prstGeom prst="line">
            <a:avLst/>
          </a:prstGeom>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1981200" y="2438401"/>
            <a:ext cx="3429000" cy="707886"/>
          </a:xfrm>
          <a:prstGeom prst="rect">
            <a:avLst/>
          </a:prstGeom>
          <a:noFill/>
        </p:spPr>
        <p:txBody>
          <a:bodyPr wrap="square" rtlCol="0">
            <a:spAutoFit/>
          </a:bodyPr>
          <a:lstStyle/>
          <a:p>
            <a:r>
              <a:rPr lang="en-US" sz="4000" dirty="0">
                <a:solidFill>
                  <a:srgbClr val="0000FF"/>
                </a:solidFill>
                <a:latin typeface="Times New Roman" pitchFamily="18" charset="0"/>
                <a:cs typeface="Times New Roman" pitchFamily="18" charset="0"/>
              </a:rPr>
              <a:t>chuyển biến</a:t>
            </a:r>
          </a:p>
        </p:txBody>
      </p:sp>
      <p:sp>
        <p:nvSpPr>
          <p:cNvPr id="10" name="TextBox 9"/>
          <p:cNvSpPr txBox="1"/>
          <p:nvPr/>
        </p:nvSpPr>
        <p:spPr>
          <a:xfrm>
            <a:off x="1981200" y="3200401"/>
            <a:ext cx="3429000" cy="707886"/>
          </a:xfrm>
          <a:prstGeom prst="rect">
            <a:avLst/>
          </a:prstGeom>
          <a:noFill/>
        </p:spPr>
        <p:txBody>
          <a:bodyPr wrap="square" rtlCol="0">
            <a:spAutoFit/>
          </a:bodyPr>
          <a:lstStyle/>
          <a:p>
            <a:r>
              <a:rPr lang="en-US" sz="4000" dirty="0">
                <a:solidFill>
                  <a:srgbClr val="0000FF"/>
                </a:solidFill>
                <a:latin typeface="Times New Roman" pitchFamily="18" charset="0"/>
                <a:cs typeface="Times New Roman" pitchFamily="18" charset="0"/>
              </a:rPr>
              <a:t>ngoan ngoãn</a:t>
            </a:r>
          </a:p>
        </p:txBody>
      </p:sp>
      <p:sp>
        <p:nvSpPr>
          <p:cNvPr id="11" name="TextBox 10"/>
          <p:cNvSpPr txBox="1"/>
          <p:nvPr/>
        </p:nvSpPr>
        <p:spPr>
          <a:xfrm>
            <a:off x="2057400" y="3962400"/>
            <a:ext cx="3429000" cy="707886"/>
          </a:xfrm>
          <a:prstGeom prst="rect">
            <a:avLst/>
          </a:prstGeom>
          <a:noFill/>
        </p:spPr>
        <p:txBody>
          <a:bodyPr wrap="square" rtlCol="0">
            <a:spAutoFit/>
          </a:bodyPr>
          <a:lstStyle/>
          <a:p>
            <a:r>
              <a:rPr lang="en-US" sz="4000" dirty="0">
                <a:solidFill>
                  <a:srgbClr val="0000FF"/>
                </a:solidFill>
                <a:latin typeface="Times New Roman" pitchFamily="18" charset="0"/>
                <a:cs typeface="Times New Roman" pitchFamily="18" charset="0"/>
              </a:rPr>
              <a:t>tổ tiên</a:t>
            </a:r>
          </a:p>
        </p:txBody>
      </p:sp>
      <p:sp>
        <p:nvSpPr>
          <p:cNvPr id="12" name="TextBox 11"/>
          <p:cNvSpPr txBox="1"/>
          <p:nvPr/>
        </p:nvSpPr>
        <p:spPr>
          <a:xfrm>
            <a:off x="1981200" y="4724400"/>
            <a:ext cx="3429000" cy="707886"/>
          </a:xfrm>
          <a:prstGeom prst="rect">
            <a:avLst/>
          </a:prstGeom>
          <a:noFill/>
        </p:spPr>
        <p:txBody>
          <a:bodyPr wrap="square" rtlCol="0">
            <a:spAutoFit/>
          </a:bodyPr>
          <a:lstStyle/>
          <a:p>
            <a:r>
              <a:rPr lang="en-US" sz="4000" dirty="0">
                <a:solidFill>
                  <a:srgbClr val="0000FF"/>
                </a:solidFill>
                <a:latin typeface="Times New Roman" pitchFamily="18" charset="0"/>
                <a:cs typeface="Times New Roman" pitchFamily="18" charset="0"/>
              </a:rPr>
              <a:t>hoàn cầu</a:t>
            </a:r>
          </a:p>
        </p:txBody>
      </p:sp>
      <p:sp>
        <p:nvSpPr>
          <p:cNvPr id="13" name="TextBox 12"/>
          <p:cNvSpPr txBox="1"/>
          <p:nvPr/>
        </p:nvSpPr>
        <p:spPr>
          <a:xfrm>
            <a:off x="6400800" y="2514600"/>
            <a:ext cx="3429000" cy="707886"/>
          </a:xfrm>
          <a:prstGeom prst="rect">
            <a:avLst/>
          </a:prstGeom>
          <a:noFill/>
        </p:spPr>
        <p:txBody>
          <a:bodyPr wrap="square" rtlCol="0">
            <a:spAutoFit/>
          </a:bodyPr>
          <a:lstStyle/>
          <a:p>
            <a:r>
              <a:rPr lang="en-US" sz="4000" dirty="0">
                <a:solidFill>
                  <a:srgbClr val="0000FF"/>
                </a:solidFill>
                <a:latin typeface="Times New Roman" pitchFamily="18" charset="0"/>
                <a:cs typeface="Times New Roman" pitchFamily="18" charset="0"/>
              </a:rPr>
              <a:t>yếu hèn</a:t>
            </a:r>
          </a:p>
        </p:txBody>
      </p:sp>
      <p:sp>
        <p:nvSpPr>
          <p:cNvPr id="14" name="TextBox 13"/>
          <p:cNvSpPr txBox="1"/>
          <p:nvPr/>
        </p:nvSpPr>
        <p:spPr>
          <a:xfrm>
            <a:off x="1981200" y="5486400"/>
            <a:ext cx="3429000" cy="707886"/>
          </a:xfrm>
          <a:prstGeom prst="rect">
            <a:avLst/>
          </a:prstGeom>
          <a:noFill/>
        </p:spPr>
        <p:txBody>
          <a:bodyPr wrap="square" rtlCol="0">
            <a:spAutoFit/>
          </a:bodyPr>
          <a:lstStyle/>
          <a:p>
            <a:r>
              <a:rPr lang="en-US" sz="4000" dirty="0">
                <a:solidFill>
                  <a:srgbClr val="0000FF"/>
                </a:solidFill>
                <a:latin typeface="Times New Roman" pitchFamily="18" charset="0"/>
                <a:cs typeface="Times New Roman" pitchFamily="18" charset="0"/>
              </a:rPr>
              <a:t>kiến thiết</a:t>
            </a:r>
          </a:p>
        </p:txBody>
      </p:sp>
      <p:sp>
        <p:nvSpPr>
          <p:cNvPr id="15" name="TextBox 14"/>
          <p:cNvSpPr txBox="1"/>
          <p:nvPr/>
        </p:nvSpPr>
        <p:spPr>
          <a:xfrm>
            <a:off x="6400800" y="3200400"/>
            <a:ext cx="3429000" cy="707886"/>
          </a:xfrm>
          <a:prstGeom prst="rect">
            <a:avLst/>
          </a:prstGeom>
          <a:noFill/>
        </p:spPr>
        <p:txBody>
          <a:bodyPr wrap="square" rtlCol="0">
            <a:spAutoFit/>
          </a:bodyPr>
          <a:lstStyle/>
          <a:p>
            <a:r>
              <a:rPr lang="en-US" sz="4000" dirty="0">
                <a:solidFill>
                  <a:srgbClr val="0000FF"/>
                </a:solidFill>
                <a:latin typeface="Times New Roman" pitchFamily="18" charset="0"/>
                <a:cs typeface="Times New Roman" pitchFamily="18" charset="0"/>
              </a:rPr>
              <a:t>nô lệ</a:t>
            </a:r>
          </a:p>
        </p:txBody>
      </p:sp>
      <p:sp>
        <p:nvSpPr>
          <p:cNvPr id="16" name="WordArt 4"/>
          <p:cNvSpPr>
            <a:spLocks noChangeArrowheads="1" noChangeShapeType="1" noTextEdit="1"/>
          </p:cNvSpPr>
          <p:nvPr/>
        </p:nvSpPr>
        <p:spPr bwMode="auto">
          <a:xfrm>
            <a:off x="3581400" y="762000"/>
            <a:ext cx="5410200" cy="609600"/>
          </a:xfrm>
          <a:prstGeom prst="rect">
            <a:avLst/>
          </a:prstGeom>
        </p:spPr>
        <p:txBody>
          <a:bodyPr wrap="none" fromWordArt="1">
            <a:prstTxWarp prst="textPlain">
              <a:avLst>
                <a:gd name="adj" fmla="val 50000"/>
              </a:avLst>
            </a:prstTxWarp>
          </a:bodyPr>
          <a:lstStyle/>
          <a:p>
            <a:pPr algn="ctr"/>
            <a:r>
              <a:rPr lang="vi-VN" sz="4800" b="1" kern="10" dirty="0">
                <a:ln w="6350">
                  <a:solidFill>
                    <a:srgbClr val="FFFF00"/>
                  </a:solidFill>
                  <a:round/>
                  <a:headEnd/>
                  <a:tailEnd/>
                </a:ln>
                <a:solidFill>
                  <a:srgbClr val="FF0000"/>
                </a:solidFill>
                <a:effectLst>
                  <a:outerShdw dist="35921" dir="2700000" algn="ctr" rotWithShape="0">
                    <a:srgbClr val="C0C0C0">
                      <a:alpha val="79999"/>
                    </a:srgbClr>
                  </a:outerShdw>
                </a:effectLst>
                <a:latin typeface="+mj-lt"/>
                <a:cs typeface="Arial"/>
              </a:rPr>
              <a:t>Thư gửi các học sinh</a:t>
            </a:r>
            <a:endParaRPr lang="en-US" sz="4800" b="1" kern="10" dirty="0">
              <a:ln w="6350">
                <a:solidFill>
                  <a:srgbClr val="FFFF00"/>
                </a:solidFill>
                <a:round/>
                <a:headEnd/>
                <a:tailEnd/>
              </a:ln>
              <a:solidFill>
                <a:srgbClr val="FF0000"/>
              </a:solidFill>
              <a:effectLst>
                <a:outerShdw dist="35921" dir="2700000" algn="ctr" rotWithShape="0">
                  <a:srgbClr val="C0C0C0">
                    <a:alpha val="79999"/>
                  </a:srgbClr>
                </a:outerShdw>
              </a:effectLst>
              <a:latin typeface="+mj-lt"/>
              <a:cs typeface="Arial"/>
            </a:endParaRPr>
          </a:p>
        </p:txBody>
      </p:sp>
      <p:sp>
        <p:nvSpPr>
          <p:cNvPr id="17" name="TextBox 16"/>
          <p:cNvSpPr txBox="1"/>
          <p:nvPr/>
        </p:nvSpPr>
        <p:spPr>
          <a:xfrm>
            <a:off x="5105400" y="1"/>
            <a:ext cx="2514600" cy="707886"/>
          </a:xfrm>
          <a:prstGeom prst="rect">
            <a:avLst/>
          </a:prstGeom>
          <a:noFill/>
        </p:spPr>
        <p:txBody>
          <a:bodyPr wrap="square" rtlCol="0">
            <a:spAutoFit/>
          </a:bodyPr>
          <a:lstStyle/>
          <a:p>
            <a:r>
              <a:rPr lang="en-US" sz="4000" b="1" dirty="0">
                <a:solidFill>
                  <a:srgbClr val="0000FF"/>
                </a:solidFill>
                <a:latin typeface="Times New Roman" pitchFamily="18" charset="0"/>
                <a:cs typeface="Times New Roman" pitchFamily="18" charset="0"/>
              </a:rPr>
              <a:t>Tập đọc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4"/>
          <p:cNvSpPr>
            <a:spLocks noChangeArrowheads="1" noChangeShapeType="1" noTextEdit="1"/>
          </p:cNvSpPr>
          <p:nvPr/>
        </p:nvSpPr>
        <p:spPr bwMode="auto">
          <a:xfrm>
            <a:off x="3124200" y="784087"/>
            <a:ext cx="5410200" cy="609600"/>
          </a:xfrm>
          <a:prstGeom prst="rect">
            <a:avLst/>
          </a:prstGeom>
        </p:spPr>
        <p:txBody>
          <a:bodyPr wrap="none" fromWordArt="1">
            <a:prstTxWarp prst="textPlain">
              <a:avLst>
                <a:gd name="adj" fmla="val 50000"/>
              </a:avLst>
            </a:prstTxWarp>
          </a:bodyPr>
          <a:lstStyle/>
          <a:p>
            <a:pPr algn="ctr"/>
            <a:r>
              <a:rPr lang="vi-VN" sz="4800" b="1" kern="10" dirty="0">
                <a:ln w="6350">
                  <a:solidFill>
                    <a:srgbClr val="FFFF00"/>
                  </a:solidFill>
                  <a:round/>
                  <a:headEnd/>
                  <a:tailEnd/>
                </a:ln>
                <a:solidFill>
                  <a:srgbClr val="FF0000"/>
                </a:solidFill>
                <a:effectLst>
                  <a:outerShdw dist="35921" dir="2700000" algn="ctr" rotWithShape="0">
                    <a:srgbClr val="C0C0C0">
                      <a:alpha val="79999"/>
                    </a:srgbClr>
                  </a:outerShdw>
                </a:effectLst>
                <a:latin typeface="+mj-lt"/>
                <a:cs typeface="Arial"/>
              </a:rPr>
              <a:t>Thư gửi các học sinh</a:t>
            </a:r>
            <a:endParaRPr lang="en-US" sz="4800" b="1" kern="10" dirty="0">
              <a:ln w="6350">
                <a:solidFill>
                  <a:srgbClr val="FFFF00"/>
                </a:solidFill>
                <a:round/>
                <a:headEnd/>
                <a:tailEnd/>
              </a:ln>
              <a:solidFill>
                <a:srgbClr val="FF0000"/>
              </a:solidFill>
              <a:effectLst>
                <a:outerShdw dist="35921" dir="2700000" algn="ctr" rotWithShape="0">
                  <a:srgbClr val="C0C0C0">
                    <a:alpha val="79999"/>
                  </a:srgbClr>
                </a:outerShdw>
              </a:effectLst>
              <a:latin typeface="+mj-lt"/>
              <a:cs typeface="Arial"/>
            </a:endParaRPr>
          </a:p>
        </p:txBody>
      </p:sp>
      <p:sp>
        <p:nvSpPr>
          <p:cNvPr id="7" name="TextBox 6"/>
          <p:cNvSpPr txBox="1"/>
          <p:nvPr/>
        </p:nvSpPr>
        <p:spPr>
          <a:xfrm>
            <a:off x="4876800" y="76201"/>
            <a:ext cx="2514600" cy="707886"/>
          </a:xfrm>
          <a:prstGeom prst="rect">
            <a:avLst/>
          </a:prstGeom>
          <a:noFill/>
        </p:spPr>
        <p:txBody>
          <a:bodyPr wrap="square" rtlCol="0">
            <a:spAutoFit/>
          </a:bodyPr>
          <a:lstStyle/>
          <a:p>
            <a:r>
              <a:rPr lang="en-US" sz="4000" b="1" dirty="0">
                <a:solidFill>
                  <a:srgbClr val="0000FF"/>
                </a:solidFill>
                <a:latin typeface="Times New Roman" pitchFamily="18" charset="0"/>
                <a:cs typeface="Times New Roman" pitchFamily="18" charset="0"/>
              </a:rPr>
              <a:t>Tập đọc</a:t>
            </a:r>
          </a:p>
        </p:txBody>
      </p:sp>
      <p:sp>
        <p:nvSpPr>
          <p:cNvPr id="2" name="TextBox 1"/>
          <p:cNvSpPr txBox="1"/>
          <p:nvPr/>
        </p:nvSpPr>
        <p:spPr>
          <a:xfrm>
            <a:off x="4689231" y="1600200"/>
            <a:ext cx="3048000" cy="584775"/>
          </a:xfrm>
          <a:prstGeom prst="rect">
            <a:avLst/>
          </a:prstGeom>
          <a:noFill/>
        </p:spPr>
        <p:txBody>
          <a:bodyPr wrap="square" rtlCol="0">
            <a:spAutoFit/>
          </a:bodyPr>
          <a:lstStyle/>
          <a:p>
            <a:r>
              <a:rPr lang="en-US" sz="3200" b="1" dirty="0" err="1" smtClean="0">
                <a:latin typeface="Times New Roman" pitchFamily="18" charset="0"/>
                <a:cs typeface="Times New Roman" pitchFamily="18" charset="0"/>
              </a:rPr>
              <a:t>Tìm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bài</a:t>
            </a:r>
            <a:r>
              <a:rPr lang="en-US" sz="3200" b="1" dirty="0" smtClean="0">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219200" y="353944"/>
            <a:ext cx="8877300" cy="2000548"/>
          </a:xfrm>
          <a:prstGeom prst="rect">
            <a:avLst/>
          </a:prstGeom>
          <a:noFill/>
          <a:ln w="9525">
            <a:noFill/>
            <a:miter lim="800000"/>
            <a:headEnd/>
            <a:tailEnd/>
          </a:ln>
        </p:spPr>
        <p:txBody>
          <a:bodyPr wrap="square">
            <a:spAutoFit/>
          </a:bodyPr>
          <a:lstStyle/>
          <a:p>
            <a:pPr>
              <a:spcBef>
                <a:spcPct val="50000"/>
              </a:spcBef>
            </a:pPr>
            <a:endParaRPr lang="en-GB" sz="3200" b="1" dirty="0">
              <a:solidFill>
                <a:srgbClr val="0000FF"/>
              </a:solidFill>
              <a:latin typeface="Times New Roman" pitchFamily="18" charset="0"/>
              <a:cs typeface="Times New Roman" pitchFamily="18" charset="0"/>
            </a:endParaRPr>
          </a:p>
          <a:p>
            <a:pPr algn="just">
              <a:spcBef>
                <a:spcPct val="50000"/>
              </a:spcBef>
            </a:pPr>
            <a:r>
              <a:rPr lang="en-GB" sz="4000" dirty="0">
                <a:solidFill>
                  <a:srgbClr val="0000FF"/>
                </a:solidFill>
                <a:latin typeface="Times New Roman" pitchFamily="18" charset="0"/>
                <a:cs typeface="Times New Roman" pitchFamily="18" charset="0"/>
              </a:rPr>
              <a:t>    </a:t>
            </a:r>
            <a:r>
              <a:rPr lang="en-GB" sz="3200" b="1" dirty="0">
                <a:latin typeface="Times New Roman" pitchFamily="18" charset="0"/>
                <a:cs typeface="Times New Roman" pitchFamily="18" charset="0"/>
              </a:rPr>
              <a:t>1. Ngày khai trường tháng 9- 1945 có gì đặc biệt so với những ngày khai trường khác?</a:t>
            </a:r>
          </a:p>
        </p:txBody>
      </p:sp>
      <p:sp>
        <p:nvSpPr>
          <p:cNvPr id="5" name="WordArt 4"/>
          <p:cNvSpPr>
            <a:spLocks noChangeArrowheads="1" noChangeShapeType="1" noTextEdit="1"/>
          </p:cNvSpPr>
          <p:nvPr/>
        </p:nvSpPr>
        <p:spPr bwMode="auto">
          <a:xfrm>
            <a:off x="3581400" y="609600"/>
            <a:ext cx="4953000" cy="609600"/>
          </a:xfrm>
          <a:prstGeom prst="rect">
            <a:avLst/>
          </a:prstGeom>
        </p:spPr>
        <p:txBody>
          <a:bodyPr wrap="none" fromWordArt="1">
            <a:prstTxWarp prst="textPlain">
              <a:avLst>
                <a:gd name="adj" fmla="val 50000"/>
              </a:avLst>
            </a:prstTxWarp>
          </a:bodyPr>
          <a:lstStyle/>
          <a:p>
            <a:pPr algn="ctr"/>
            <a:r>
              <a:rPr lang="vi-VN" sz="4800" b="1" kern="10" dirty="0">
                <a:ln w="6350">
                  <a:solidFill>
                    <a:srgbClr val="FFFF00"/>
                  </a:solidFill>
                  <a:round/>
                  <a:headEnd/>
                  <a:tailEnd/>
                </a:ln>
                <a:solidFill>
                  <a:srgbClr val="FF0000"/>
                </a:solidFill>
                <a:effectLst>
                  <a:outerShdw dist="35921" dir="2700000" algn="ctr" rotWithShape="0">
                    <a:srgbClr val="C0C0C0">
                      <a:alpha val="79999"/>
                    </a:srgbClr>
                  </a:outerShdw>
                </a:effectLst>
                <a:latin typeface="+mj-lt"/>
                <a:cs typeface="Arial"/>
              </a:rPr>
              <a:t>Thư gửi các học sinh</a:t>
            </a:r>
            <a:endParaRPr lang="en-US" sz="4800" b="1" kern="10" dirty="0">
              <a:ln w="6350">
                <a:solidFill>
                  <a:srgbClr val="FFFF00"/>
                </a:solidFill>
                <a:round/>
                <a:headEnd/>
                <a:tailEnd/>
              </a:ln>
              <a:solidFill>
                <a:srgbClr val="FF0000"/>
              </a:solidFill>
              <a:effectLst>
                <a:outerShdw dist="35921" dir="2700000" algn="ctr" rotWithShape="0">
                  <a:srgbClr val="C0C0C0">
                    <a:alpha val="79999"/>
                  </a:srgbClr>
                </a:outerShdw>
              </a:effectLst>
              <a:latin typeface="+mj-lt"/>
              <a:cs typeface="Arial"/>
            </a:endParaRPr>
          </a:p>
        </p:txBody>
      </p:sp>
      <p:sp>
        <p:nvSpPr>
          <p:cNvPr id="6" name="TextBox 5"/>
          <p:cNvSpPr txBox="1"/>
          <p:nvPr/>
        </p:nvSpPr>
        <p:spPr>
          <a:xfrm>
            <a:off x="5105400" y="1"/>
            <a:ext cx="2514600" cy="707886"/>
          </a:xfrm>
          <a:prstGeom prst="rect">
            <a:avLst/>
          </a:prstGeom>
          <a:noFill/>
        </p:spPr>
        <p:txBody>
          <a:bodyPr wrap="square" rtlCol="0">
            <a:spAutoFit/>
          </a:bodyPr>
          <a:lstStyle/>
          <a:p>
            <a:r>
              <a:rPr lang="en-US" sz="4000" b="1" dirty="0">
                <a:solidFill>
                  <a:srgbClr val="0000FF"/>
                </a:solidFill>
                <a:latin typeface="Times New Roman" pitchFamily="18" charset="0"/>
                <a:cs typeface="Times New Roman" pitchFamily="18" charset="0"/>
              </a:rPr>
              <a:t>Tập đọc</a:t>
            </a:r>
          </a:p>
        </p:txBody>
      </p:sp>
      <p:sp>
        <p:nvSpPr>
          <p:cNvPr id="7" name="Text Box 6"/>
          <p:cNvSpPr txBox="1">
            <a:spLocks noChangeArrowheads="1"/>
          </p:cNvSpPr>
          <p:nvPr/>
        </p:nvSpPr>
        <p:spPr bwMode="auto">
          <a:xfrm>
            <a:off x="1981200" y="2209800"/>
            <a:ext cx="7772400" cy="4247317"/>
          </a:xfrm>
          <a:prstGeom prst="rect">
            <a:avLst/>
          </a:prstGeom>
          <a:noFill/>
          <a:ln w="9525">
            <a:noFill/>
            <a:miter lim="800000"/>
            <a:headEnd/>
            <a:tailEnd/>
          </a:ln>
        </p:spPr>
        <p:txBody>
          <a:bodyPr wrap="square">
            <a:spAutoFit/>
          </a:bodyPr>
          <a:lstStyle/>
          <a:p>
            <a:pPr algn="just">
              <a:spcBef>
                <a:spcPct val="50000"/>
              </a:spcBef>
            </a:pPr>
            <a:r>
              <a:rPr lang="en-GB" sz="3600" dirty="0">
                <a:solidFill>
                  <a:srgbClr val="0000CC"/>
                </a:solidFill>
                <a:latin typeface="Times New Roman" pitchFamily="18" charset="0"/>
                <a:cs typeface="Times New Roman" pitchFamily="18" charset="0"/>
              </a:rPr>
              <a:t>- Đó là ngày khai trường đầu tiên ở nước Việt Nam Dân chủ Cộng hòa, khai trường ở nước Việt Nam độc lập sau 80 năm bị thực dân Pháp đô hộ.</a:t>
            </a:r>
          </a:p>
          <a:p>
            <a:pPr algn="just">
              <a:spcBef>
                <a:spcPct val="50000"/>
              </a:spcBef>
            </a:pPr>
            <a:r>
              <a:rPr lang="en-GB" sz="3600" dirty="0">
                <a:solidFill>
                  <a:srgbClr val="0000CC"/>
                </a:solidFill>
                <a:latin typeface="Times New Roman" pitchFamily="18" charset="0"/>
                <a:cs typeface="Times New Roman" pitchFamily="18" charset="0"/>
              </a:rPr>
              <a:t>- Từ ngày khai trường này, các em bắt đầu được hưởng một nền giáo dục hoàn toàn Việt Nam.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1676401"/>
            <a:ext cx="2514600" cy="523220"/>
          </a:xfrm>
          <a:prstGeom prst="rect">
            <a:avLst/>
          </a:prstGeom>
          <a:noFill/>
        </p:spPr>
        <p:txBody>
          <a:bodyPr wrap="square" rtlCol="0">
            <a:spAutoFit/>
          </a:bodyPr>
          <a:lstStyle/>
          <a:p>
            <a:r>
              <a:rPr lang="en-US" sz="2800" u="sng" dirty="0">
                <a:solidFill>
                  <a:srgbClr val="0000FF"/>
                </a:solidFill>
                <a:latin typeface="Times New Roman" pitchFamily="18" charset="0"/>
                <a:cs typeface="Times New Roman" pitchFamily="18" charset="0"/>
              </a:rPr>
              <a:t>Luyện đọc:</a:t>
            </a:r>
          </a:p>
        </p:txBody>
      </p:sp>
      <p:sp>
        <p:nvSpPr>
          <p:cNvPr id="5" name="TextBox 4"/>
          <p:cNvSpPr txBox="1"/>
          <p:nvPr/>
        </p:nvSpPr>
        <p:spPr>
          <a:xfrm>
            <a:off x="6629400" y="1600201"/>
            <a:ext cx="3429000" cy="707886"/>
          </a:xfrm>
          <a:prstGeom prst="rect">
            <a:avLst/>
          </a:prstGeom>
          <a:noFill/>
        </p:spPr>
        <p:txBody>
          <a:bodyPr wrap="square" rtlCol="0">
            <a:spAutoFit/>
          </a:bodyPr>
          <a:lstStyle/>
          <a:p>
            <a:r>
              <a:rPr lang="en-US" sz="4000" u="sng" dirty="0">
                <a:solidFill>
                  <a:srgbClr val="0000FF"/>
                </a:solidFill>
                <a:latin typeface="Times New Roman" pitchFamily="18" charset="0"/>
                <a:cs typeface="Times New Roman" pitchFamily="18" charset="0"/>
              </a:rPr>
              <a:t>Tìm hiểu bài</a:t>
            </a:r>
            <a:r>
              <a:rPr lang="en-US" sz="4000" dirty="0">
                <a:solidFill>
                  <a:srgbClr val="0000FF"/>
                </a:solidFill>
                <a:latin typeface="Times New Roman" pitchFamily="18" charset="0"/>
                <a:cs typeface="Times New Roman" pitchFamily="18" charset="0"/>
              </a:rPr>
              <a:t>:</a:t>
            </a:r>
          </a:p>
        </p:txBody>
      </p:sp>
      <p:cxnSp>
        <p:nvCxnSpPr>
          <p:cNvPr id="7" name="Straight Connector 6"/>
          <p:cNvCxnSpPr/>
          <p:nvPr/>
        </p:nvCxnSpPr>
        <p:spPr>
          <a:xfrm rot="16200000" flipH="1">
            <a:off x="3809206" y="3810794"/>
            <a:ext cx="4344194" cy="75407"/>
          </a:xfrm>
          <a:prstGeom prst="line">
            <a:avLst/>
          </a:prstGeom>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1981200" y="2438401"/>
            <a:ext cx="3429000" cy="584775"/>
          </a:xfrm>
          <a:prstGeom prst="rect">
            <a:avLst/>
          </a:prstGeom>
          <a:noFill/>
        </p:spPr>
        <p:txBody>
          <a:bodyPr wrap="square" rtlCol="0">
            <a:spAutoFit/>
          </a:bodyPr>
          <a:lstStyle/>
          <a:p>
            <a:r>
              <a:rPr lang="en-US" sz="3200" dirty="0">
                <a:solidFill>
                  <a:srgbClr val="0000FF"/>
                </a:solidFill>
                <a:latin typeface="Times New Roman" pitchFamily="18" charset="0"/>
                <a:cs typeface="Times New Roman" pitchFamily="18" charset="0"/>
              </a:rPr>
              <a:t>chuyển biến</a:t>
            </a:r>
          </a:p>
        </p:txBody>
      </p:sp>
      <p:sp>
        <p:nvSpPr>
          <p:cNvPr id="10" name="TextBox 9"/>
          <p:cNvSpPr txBox="1"/>
          <p:nvPr/>
        </p:nvSpPr>
        <p:spPr>
          <a:xfrm>
            <a:off x="1981200" y="3200401"/>
            <a:ext cx="3429000" cy="584775"/>
          </a:xfrm>
          <a:prstGeom prst="rect">
            <a:avLst/>
          </a:prstGeom>
          <a:noFill/>
        </p:spPr>
        <p:txBody>
          <a:bodyPr wrap="square" rtlCol="0">
            <a:spAutoFit/>
          </a:bodyPr>
          <a:lstStyle/>
          <a:p>
            <a:r>
              <a:rPr lang="en-US" sz="3200" dirty="0">
                <a:solidFill>
                  <a:srgbClr val="0000FF"/>
                </a:solidFill>
                <a:latin typeface="Times New Roman" pitchFamily="18" charset="0"/>
                <a:cs typeface="Times New Roman" pitchFamily="18" charset="0"/>
              </a:rPr>
              <a:t>ngoan ngoãn</a:t>
            </a:r>
          </a:p>
        </p:txBody>
      </p:sp>
      <p:sp>
        <p:nvSpPr>
          <p:cNvPr id="11" name="TextBox 10"/>
          <p:cNvSpPr txBox="1"/>
          <p:nvPr/>
        </p:nvSpPr>
        <p:spPr>
          <a:xfrm>
            <a:off x="2057400" y="3962400"/>
            <a:ext cx="3429000" cy="584775"/>
          </a:xfrm>
          <a:prstGeom prst="rect">
            <a:avLst/>
          </a:prstGeom>
          <a:noFill/>
        </p:spPr>
        <p:txBody>
          <a:bodyPr wrap="square" rtlCol="0">
            <a:spAutoFit/>
          </a:bodyPr>
          <a:lstStyle/>
          <a:p>
            <a:r>
              <a:rPr lang="en-US" sz="3200" dirty="0">
                <a:solidFill>
                  <a:srgbClr val="0000FF"/>
                </a:solidFill>
                <a:latin typeface="Times New Roman" pitchFamily="18" charset="0"/>
                <a:cs typeface="Times New Roman" pitchFamily="18" charset="0"/>
              </a:rPr>
              <a:t>tổ tiên</a:t>
            </a:r>
          </a:p>
        </p:txBody>
      </p:sp>
      <p:sp>
        <p:nvSpPr>
          <p:cNvPr id="12" name="TextBox 11"/>
          <p:cNvSpPr txBox="1"/>
          <p:nvPr/>
        </p:nvSpPr>
        <p:spPr>
          <a:xfrm>
            <a:off x="1981200" y="4724400"/>
            <a:ext cx="3429000" cy="584775"/>
          </a:xfrm>
          <a:prstGeom prst="rect">
            <a:avLst/>
          </a:prstGeom>
          <a:noFill/>
        </p:spPr>
        <p:txBody>
          <a:bodyPr wrap="square" rtlCol="0">
            <a:spAutoFit/>
          </a:bodyPr>
          <a:lstStyle/>
          <a:p>
            <a:r>
              <a:rPr lang="en-US" sz="3200" dirty="0">
                <a:solidFill>
                  <a:srgbClr val="0000FF"/>
                </a:solidFill>
                <a:latin typeface="Times New Roman" pitchFamily="18" charset="0"/>
                <a:cs typeface="Times New Roman" pitchFamily="18" charset="0"/>
              </a:rPr>
              <a:t>hoàn cầu</a:t>
            </a:r>
          </a:p>
        </p:txBody>
      </p:sp>
      <p:sp>
        <p:nvSpPr>
          <p:cNvPr id="13" name="TextBox 12"/>
          <p:cNvSpPr txBox="1"/>
          <p:nvPr/>
        </p:nvSpPr>
        <p:spPr>
          <a:xfrm>
            <a:off x="1981200" y="5486400"/>
            <a:ext cx="3429000" cy="584775"/>
          </a:xfrm>
          <a:prstGeom prst="rect">
            <a:avLst/>
          </a:prstGeom>
          <a:noFill/>
        </p:spPr>
        <p:txBody>
          <a:bodyPr wrap="square" rtlCol="0">
            <a:spAutoFit/>
          </a:bodyPr>
          <a:lstStyle/>
          <a:p>
            <a:r>
              <a:rPr lang="en-US" sz="3200" dirty="0">
                <a:solidFill>
                  <a:srgbClr val="0000FF"/>
                </a:solidFill>
                <a:latin typeface="Times New Roman" pitchFamily="18" charset="0"/>
                <a:cs typeface="Times New Roman" pitchFamily="18" charset="0"/>
              </a:rPr>
              <a:t>kiến thiết</a:t>
            </a:r>
          </a:p>
        </p:txBody>
      </p:sp>
      <p:sp>
        <p:nvSpPr>
          <p:cNvPr id="14" name="Text Box 22"/>
          <p:cNvSpPr txBox="1">
            <a:spLocks noChangeArrowheads="1"/>
          </p:cNvSpPr>
          <p:nvPr/>
        </p:nvSpPr>
        <p:spPr bwMode="auto">
          <a:xfrm>
            <a:off x="6301285" y="3023177"/>
            <a:ext cx="4038600" cy="2862322"/>
          </a:xfrm>
          <a:prstGeom prst="rect">
            <a:avLst/>
          </a:prstGeom>
          <a:noFill/>
          <a:ln w="9525">
            <a:noFill/>
            <a:miter lim="800000"/>
            <a:headEnd/>
            <a:tailEnd/>
          </a:ln>
        </p:spPr>
        <p:txBody>
          <a:bodyPr wrap="square">
            <a:spAutoFit/>
          </a:bodyPr>
          <a:lstStyle/>
          <a:p>
            <a:pPr algn="just">
              <a:spcBef>
                <a:spcPct val="50000"/>
              </a:spcBef>
            </a:pPr>
            <a:r>
              <a:rPr lang="en-GB" sz="3600" dirty="0">
                <a:solidFill>
                  <a:srgbClr val="FF0000"/>
                </a:solidFill>
                <a:latin typeface="Times New Roman" pitchFamily="18" charset="0"/>
                <a:cs typeface="Times New Roman" pitchFamily="18" charset="0"/>
              </a:rPr>
              <a:t>* </a:t>
            </a:r>
            <a:r>
              <a:rPr lang="en-GB" sz="3600" u="sng" dirty="0">
                <a:solidFill>
                  <a:srgbClr val="FF0000"/>
                </a:solidFill>
                <a:latin typeface="Times New Roman" pitchFamily="18" charset="0"/>
                <a:cs typeface="Times New Roman" pitchFamily="18" charset="0"/>
              </a:rPr>
              <a:t>Ý 1:</a:t>
            </a:r>
            <a:r>
              <a:rPr lang="en-GB" sz="3600" dirty="0">
                <a:solidFill>
                  <a:srgbClr val="FF0000"/>
                </a:solidFill>
                <a:latin typeface="Times New Roman" pitchFamily="18" charset="0"/>
                <a:cs typeface="Times New Roman" pitchFamily="18" charset="0"/>
              </a:rPr>
              <a:t> Nét khác biệt của ngày khai giảng tháng 9-1945 so với các ngày khai giảng trước đó. </a:t>
            </a:r>
          </a:p>
        </p:txBody>
      </p:sp>
      <p:sp>
        <p:nvSpPr>
          <p:cNvPr id="15" name="WordArt 4"/>
          <p:cNvSpPr>
            <a:spLocks noChangeArrowheads="1" noChangeShapeType="1" noTextEdit="1"/>
          </p:cNvSpPr>
          <p:nvPr/>
        </p:nvSpPr>
        <p:spPr bwMode="auto">
          <a:xfrm>
            <a:off x="3352800" y="762000"/>
            <a:ext cx="5410200" cy="609600"/>
          </a:xfrm>
          <a:prstGeom prst="rect">
            <a:avLst/>
          </a:prstGeom>
        </p:spPr>
        <p:txBody>
          <a:bodyPr wrap="none" fromWordArt="1">
            <a:prstTxWarp prst="textPlain">
              <a:avLst>
                <a:gd name="adj" fmla="val 50000"/>
              </a:avLst>
            </a:prstTxWarp>
          </a:bodyPr>
          <a:lstStyle/>
          <a:p>
            <a:pPr algn="ctr"/>
            <a:r>
              <a:rPr lang="vi-VN" sz="4800" b="1" kern="10" dirty="0">
                <a:ln w="6350">
                  <a:solidFill>
                    <a:srgbClr val="FFFF00"/>
                  </a:solidFill>
                  <a:round/>
                  <a:headEnd/>
                  <a:tailEnd/>
                </a:ln>
                <a:solidFill>
                  <a:srgbClr val="FF0000"/>
                </a:solidFill>
                <a:effectLst>
                  <a:outerShdw dist="35921" dir="2700000" algn="ctr" rotWithShape="0">
                    <a:srgbClr val="C0C0C0">
                      <a:alpha val="79999"/>
                    </a:srgbClr>
                  </a:outerShdw>
                </a:effectLst>
                <a:latin typeface="+mj-lt"/>
                <a:cs typeface="Arial"/>
              </a:rPr>
              <a:t>Thư gửi các học sinh</a:t>
            </a:r>
            <a:endParaRPr lang="en-US" sz="4800" b="1" kern="10" dirty="0">
              <a:ln w="6350">
                <a:solidFill>
                  <a:srgbClr val="FFFF00"/>
                </a:solidFill>
                <a:round/>
                <a:headEnd/>
                <a:tailEnd/>
              </a:ln>
              <a:solidFill>
                <a:srgbClr val="FF0000"/>
              </a:solidFill>
              <a:effectLst>
                <a:outerShdw dist="35921" dir="2700000" algn="ctr" rotWithShape="0">
                  <a:srgbClr val="C0C0C0">
                    <a:alpha val="79999"/>
                  </a:srgbClr>
                </a:outerShdw>
              </a:effectLst>
              <a:latin typeface="+mj-lt"/>
              <a:cs typeface="Arial"/>
            </a:endParaRPr>
          </a:p>
        </p:txBody>
      </p:sp>
      <p:sp>
        <p:nvSpPr>
          <p:cNvPr id="16" name="TextBox 15"/>
          <p:cNvSpPr txBox="1"/>
          <p:nvPr/>
        </p:nvSpPr>
        <p:spPr>
          <a:xfrm>
            <a:off x="4953000" y="76201"/>
            <a:ext cx="2514600" cy="707886"/>
          </a:xfrm>
          <a:prstGeom prst="rect">
            <a:avLst/>
          </a:prstGeom>
          <a:noFill/>
        </p:spPr>
        <p:txBody>
          <a:bodyPr wrap="square" rtlCol="0">
            <a:spAutoFit/>
          </a:bodyPr>
          <a:lstStyle/>
          <a:p>
            <a:r>
              <a:rPr lang="en-US" sz="4000" b="1" dirty="0">
                <a:solidFill>
                  <a:srgbClr val="0000FF"/>
                </a:solidFill>
                <a:latin typeface="Times New Roman" pitchFamily="18" charset="0"/>
                <a:cs typeface="Times New Roman" pitchFamily="18" charset="0"/>
              </a:rPr>
              <a:t>Tập đọc</a:t>
            </a:r>
          </a:p>
        </p:txBody>
      </p:sp>
      <p:sp>
        <p:nvSpPr>
          <p:cNvPr id="2" name="Rectangle 1"/>
          <p:cNvSpPr/>
          <p:nvPr/>
        </p:nvSpPr>
        <p:spPr>
          <a:xfrm>
            <a:off x="5922332" y="2342402"/>
            <a:ext cx="4796506" cy="523220"/>
          </a:xfrm>
          <a:prstGeom prst="rect">
            <a:avLst/>
          </a:prstGeom>
        </p:spPr>
        <p:txBody>
          <a:bodyPr wrap="none">
            <a:spAutoFit/>
          </a:bodyPr>
          <a:lstStyle/>
          <a:p>
            <a:pPr algn="just">
              <a:spcBef>
                <a:spcPct val="50000"/>
              </a:spcBef>
            </a:pPr>
            <a:r>
              <a:rPr lang="en-GB" sz="2800" b="1" dirty="0">
                <a:solidFill>
                  <a:srgbClr val="FF0000"/>
                </a:solidFill>
                <a:latin typeface="Times New Roman" pitchFamily="18" charset="0"/>
                <a:cs typeface="Times New Roman" pitchFamily="18" charset="0"/>
              </a:rPr>
              <a:t>* </a:t>
            </a:r>
            <a:r>
              <a:rPr lang="en-GB" sz="2800" b="1" dirty="0" err="1">
                <a:solidFill>
                  <a:srgbClr val="FF0000"/>
                </a:solidFill>
                <a:latin typeface="Times New Roman" pitchFamily="18" charset="0"/>
                <a:cs typeface="Times New Roman" pitchFamily="18" charset="0"/>
              </a:rPr>
              <a:t>Hãy</a:t>
            </a:r>
            <a:r>
              <a:rPr lang="en-GB" sz="2800" b="1" dirty="0">
                <a:solidFill>
                  <a:srgbClr val="FF0000"/>
                </a:solidFill>
                <a:latin typeface="Times New Roman" pitchFamily="18" charset="0"/>
                <a:cs typeface="Times New Roman" pitchFamily="18" charset="0"/>
              </a:rPr>
              <a:t> </a:t>
            </a:r>
            <a:r>
              <a:rPr lang="en-GB" sz="2800" b="1" dirty="0" err="1">
                <a:solidFill>
                  <a:srgbClr val="FF0000"/>
                </a:solidFill>
                <a:latin typeface="Times New Roman" pitchFamily="18" charset="0"/>
                <a:cs typeface="Times New Roman" pitchFamily="18" charset="0"/>
              </a:rPr>
              <a:t>nêu</a:t>
            </a:r>
            <a:r>
              <a:rPr lang="en-GB" sz="2800" b="1" dirty="0">
                <a:solidFill>
                  <a:srgbClr val="FF0000"/>
                </a:solidFill>
                <a:latin typeface="Times New Roman" pitchFamily="18" charset="0"/>
                <a:cs typeface="Times New Roman" pitchFamily="18" charset="0"/>
              </a:rPr>
              <a:t> ý </a:t>
            </a:r>
            <a:r>
              <a:rPr lang="en-GB" sz="2800" b="1" dirty="0" err="1">
                <a:solidFill>
                  <a:srgbClr val="FF0000"/>
                </a:solidFill>
                <a:latin typeface="Times New Roman" pitchFamily="18" charset="0"/>
                <a:cs typeface="Times New Roman" pitchFamily="18" charset="0"/>
              </a:rPr>
              <a:t>chính</a:t>
            </a:r>
            <a:r>
              <a:rPr lang="en-GB" sz="2800" b="1" dirty="0">
                <a:solidFill>
                  <a:srgbClr val="FF0000"/>
                </a:solidFill>
                <a:latin typeface="Times New Roman" pitchFamily="18" charset="0"/>
                <a:cs typeface="Times New Roman" pitchFamily="18" charset="0"/>
              </a:rPr>
              <a:t> </a:t>
            </a:r>
            <a:r>
              <a:rPr lang="en-GB" sz="2800" b="1" dirty="0" err="1">
                <a:solidFill>
                  <a:srgbClr val="FF0000"/>
                </a:solidFill>
                <a:latin typeface="Times New Roman" pitchFamily="18" charset="0"/>
                <a:cs typeface="Times New Roman" pitchFamily="18" charset="0"/>
              </a:rPr>
              <a:t>của</a:t>
            </a:r>
            <a:r>
              <a:rPr lang="en-GB" sz="2800" b="1" dirty="0">
                <a:solidFill>
                  <a:srgbClr val="FF0000"/>
                </a:solidFill>
                <a:latin typeface="Times New Roman" pitchFamily="18" charset="0"/>
                <a:cs typeface="Times New Roman" pitchFamily="18" charset="0"/>
              </a:rPr>
              <a:t> </a:t>
            </a:r>
            <a:r>
              <a:rPr lang="en-GB" sz="2800" b="1" dirty="0" err="1">
                <a:solidFill>
                  <a:srgbClr val="FF0000"/>
                </a:solidFill>
                <a:latin typeface="Times New Roman" pitchFamily="18" charset="0"/>
                <a:cs typeface="Times New Roman" pitchFamily="18" charset="0"/>
              </a:rPr>
              <a:t>đoạn</a:t>
            </a:r>
            <a:r>
              <a:rPr lang="en-GB" sz="2800" b="1" dirty="0">
                <a:solidFill>
                  <a:srgbClr val="FF0000"/>
                </a:solidFill>
                <a:latin typeface="Times New Roman" pitchFamily="18" charset="0"/>
                <a:cs typeface="Times New Roman" pitchFamily="18" charset="0"/>
              </a:rPr>
              <a:t> </a:t>
            </a:r>
            <a:r>
              <a:rPr lang="en-GB" sz="2800" b="1" dirty="0" smtClean="0">
                <a:solidFill>
                  <a:srgbClr val="FF0000"/>
                </a:solidFill>
                <a:latin typeface="Times New Roman" pitchFamily="18" charset="0"/>
                <a:cs typeface="Times New Roman" pitchFamily="18" charset="0"/>
              </a:rPr>
              <a:t>1.</a:t>
            </a:r>
            <a:endParaRPr lang="en-GB"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1121</TotalTime>
  <Words>718</Words>
  <Application>Microsoft Office PowerPoint</Application>
  <PresentationFormat>Custom</PresentationFormat>
  <Paragraphs>92</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Windows User</cp:lastModifiedBy>
  <cp:revision>40</cp:revision>
  <dcterms:created xsi:type="dcterms:W3CDTF">2016-07-21T03:49:34Z</dcterms:created>
  <dcterms:modified xsi:type="dcterms:W3CDTF">2021-10-06T07:51:32Z</dcterms:modified>
</cp:coreProperties>
</file>