
<file path=[Content_Types].xml><?xml version="1.0" encoding="utf-8"?>
<Types xmlns="http://schemas.openxmlformats.org/package/2006/content-types">
  <Default Extension="jpeg" ContentType="image/jpeg"/>
  <Default Extension="JPG" ContentType="image/.jpg"/>
  <Default Extension="gif" ContentType="image/gif"/>
  <Default Extension="png" ContentType="image/png"/>
  <Default Extension="wmf" ContentType="image/x-w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3"/>
    <p:sldMasterId id="2147483673" r:id="rId4"/>
  </p:sldMasterIdLst>
  <p:notesMasterIdLst>
    <p:notesMasterId r:id="rId7"/>
  </p:notesMasterIdLst>
  <p:sldIdLst>
    <p:sldId id="2797" r:id="rId5"/>
    <p:sldId id="292" r:id="rId6"/>
    <p:sldId id="2741" r:id="rId8"/>
    <p:sldId id="353" r:id="rId9"/>
    <p:sldId id="313" r:id="rId10"/>
    <p:sldId id="355" r:id="rId11"/>
    <p:sldId id="334" r:id="rId12"/>
    <p:sldId id="300" r:id="rId13"/>
    <p:sldId id="280" r:id="rId14"/>
    <p:sldId id="294" r:id="rId15"/>
    <p:sldId id="2798" r:id="rId16"/>
    <p:sldId id="279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99"/>
    <a:srgbClr val="672C94"/>
    <a:srgbClr val="0041C4"/>
    <a:srgbClr val="15A723"/>
    <a:srgbClr val="14ED09"/>
    <a:srgbClr val="FFEAA7"/>
    <a:srgbClr val="C80000"/>
    <a:srgbClr val="452E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74" autoAdjust="0"/>
    <p:restoredTop sz="93369" autoAdjust="0"/>
  </p:normalViewPr>
  <p:slideViewPr>
    <p:cSldViewPr>
      <p:cViewPr varScale="1">
        <p:scale>
          <a:sx n="69" d="100"/>
          <a:sy n="69" d="100"/>
        </p:scale>
        <p:origin x="102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8" Type="http://schemas.openxmlformats.org/officeDocument/2006/relationships/slide" Target="slides/slide3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3.xml"/><Relationship Id="rId3" Type="http://schemas.openxmlformats.org/officeDocument/2006/relationships/slideMaster" Target="slideMasters/slideMaster2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600B5C-7AC2-4ABE-A30F-9BB3EE1AFA32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F9E08-D478-4C80-9B14-414B46031D1B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431A39DD-8312-4AF0-8206-6D24B9C9B0E1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 panose="020F0502020204030204"/>
                <a:ea typeface="等线" panose="020B060402020202020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 panose="020F0502020204030204"/>
              <a:ea typeface="等线" panose="020B0604020202020204" charset="-122"/>
              <a:cs typeface="+mn-cs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7A0240E0-D0D1-46DA-8856-E42DBBDC93B0}" type="datetime1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Măng Non Team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9E08-D478-4C80-9B14-414B46031D1B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9E08-D478-4C80-9B14-414B46031D1B}" type="slidenum">
              <a:rPr lang="en-US" smtClean="0">
                <a:solidFill>
                  <a:prstClr val="black"/>
                </a:solidFill>
              </a:rPr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vi-VN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ADF4A0AC-E070-467D-857A-D2E96D745B53}" type="slidenum">
              <a:rPr lang="en-US" altLang="en-US">
                <a:latin typeface="Arial" panose="020B0604020202020204" pitchFamily="34" charset="0"/>
              </a:rPr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Tiết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của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chúng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ta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đến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đây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là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kết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thúc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cố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gắng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luyện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đọc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nhiều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nhé.Cô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chào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em</a:t>
            </a:r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Cô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chúc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các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em luôn chăm ngoan,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học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vi-VN" sz="1800" dirty="0" err="1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tốt</a:t>
            </a:r>
            <a:r>
              <a:rPr lang="vi-VN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vi-VN" sz="1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vi-VN" dirty="0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EA71BE1-3FFA-4DBB-969D-EDCC8261EDFA}" type="slidenum">
              <a:rPr lang="vi-VN" smtClean="0">
                <a:solidFill>
                  <a:prstClr val="black"/>
                </a:solidFill>
              </a:rPr>
            </a:fld>
            <a:endParaRPr lang="vi-VN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>
        <p14:switch dir="r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9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DF1B0-688E-4012-B25C-E595CE99C75B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BF3F6-03C6-4EC1-AC3D-D1646BE9F6C2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8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9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183560-E0BF-4C29-A25F-651EB5B57B2F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7C133A-5844-4E70-81AD-8C1D7C526948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9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D5543-FE60-4B3A-B637-A9C95031275A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DC0CF-0ECD-487C-9C6E-878DCBF04507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C450E-1AC8-42E1-8054-0D06D7756074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1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E16D6-8BE1-46B3-B087-10DF24286CAC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40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40" y="2057401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5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  <a:lvl6pPr marL="2286000" indent="0">
              <a:buNone/>
              <a:defRPr sz="1100"/>
            </a:lvl6pPr>
            <a:lvl7pPr marL="2743200" indent="0">
              <a:buNone/>
              <a:defRPr sz="1100"/>
            </a:lvl7pPr>
            <a:lvl8pPr marL="3200400" indent="0">
              <a:buNone/>
              <a:defRPr sz="1100"/>
            </a:lvl8pPr>
            <a:lvl9pPr marL="365760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342BC-4ED2-42B3-AC0A-4E2B2F5350CC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54F2E-8EAB-4D24-B2C1-FDD568B2F18B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0BE08B-B083-45F5-801A-CAC58E8E73FD}" type="slidenum">
              <a:rPr lang="en-US" altLang="vi-VN"/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FA71AB-1F3B-4245-A6F0-61A81D0826C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5274C-1B13-4CDF-B9E4-5D870BA9F22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152DA-F61A-40AE-8477-951BAB2B325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646278-E0CC-46F1-AAEB-B1064532E3A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D2CD87-F14F-4205-90B3-37FDCFC2B0C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2441E-79CC-4EB6-BCE0-FAC70EE9AB89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F562C-7B1C-42E8-8A1B-0B023D321012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E25B5-01D6-4306-BAEA-7118F9C6E864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2261A-5A56-43ED-8699-5AC79BC127B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57A5C-4183-4AA1-9E24-54A3D9E8F2E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1C68EA-A637-4BC6-8E17-AF123FA4988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4873-58C4-403E-AB4B-F8CE81F7F1D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32.xml"/><Relationship Id="rId8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0.xml"/><Relationship Id="rId6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6.xml"/><Relationship Id="rId2" Type="http://schemas.openxmlformats.org/officeDocument/2006/relationships/slideLayout" Target="../slideLayouts/slideLayout25.xml"/><Relationship Id="rId13" Type="http://schemas.openxmlformats.org/officeDocument/2006/relationships/theme" Target="../theme/theme3.xml"/><Relationship Id="rId12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3.xml"/><Relationship Id="rId1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01AC3-7DA1-4CB8-B23C-375C37D63FC3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81826-5B5E-4BFE-B9F2-1D4BEEEE78FE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ctr" anchorCtr="0" compatLnSpc="1"/>
          <a:lstStyle/>
          <a:p>
            <a:pPr lvl="0"/>
            <a:r>
              <a:rPr lang="en-US" altLang="vi-VN"/>
              <a:t>Click to edit Master title style</a:t>
            </a:r>
            <a:endParaRPr lang="en-US" altLang="vi-VN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38" tIns="45719" rIns="91438" bIns="45719" numCol="1" anchor="t" anchorCtr="0" compatLnSpc="1"/>
          <a:lstStyle/>
          <a:p>
            <a:pPr lvl="0"/>
            <a:r>
              <a:rPr lang="en-US" altLang="vi-VN"/>
              <a:t>Click to edit Master text styles</a:t>
            </a:r>
            <a:endParaRPr lang="en-US" altLang="vi-VN"/>
          </a:p>
          <a:p>
            <a:pPr lvl="1"/>
            <a:r>
              <a:rPr lang="en-US" altLang="vi-VN"/>
              <a:t>Second level</a:t>
            </a:r>
            <a:endParaRPr lang="en-US" altLang="vi-VN"/>
          </a:p>
          <a:p>
            <a:pPr lvl="2"/>
            <a:r>
              <a:rPr lang="en-US" altLang="vi-VN"/>
              <a:t>Third level</a:t>
            </a:r>
            <a:endParaRPr lang="en-US" altLang="vi-VN"/>
          </a:p>
          <a:p>
            <a:pPr lvl="3"/>
            <a:r>
              <a:rPr lang="en-US" altLang="vi-VN"/>
              <a:t>Fourth level</a:t>
            </a:r>
            <a:endParaRPr lang="en-US" altLang="vi-VN"/>
          </a:p>
          <a:p>
            <a:pPr lvl="4"/>
            <a:r>
              <a:rPr lang="en-US" altLang="vi-VN"/>
              <a:t>Fifth level</a:t>
            </a:r>
            <a:endParaRPr lang="en-US" altLang="vi-VN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8" tIns="45719" rIns="91438" bIns="45719" numCol="1" anchor="t" anchorCtr="0" compatLnSpc="1"/>
          <a:lstStyle>
            <a:lvl1pPr eaLnBrk="1" hangingPunct="1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8" tIns="45719" rIns="91438" bIns="45719" numCol="1" anchor="t" anchorCtr="0" compatLnSpc="1"/>
          <a:lstStyle>
            <a:lvl1pPr algn="ctr" eaLnBrk="1" hangingPunct="1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vi-VN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38" tIns="45719" rIns="91438" bIns="45719" numCol="1" anchor="t" anchorCtr="0" compatLnSpc="1"/>
          <a:lstStyle>
            <a:lvl1pPr algn="r" eaLnBrk="1" hangingPunct="1">
              <a:defRPr sz="1500">
                <a:solidFill>
                  <a:srgbClr val="000000"/>
                </a:solidFill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D072B19-9D2D-4353-A859-E991BB6F7CD3}" type="slidenum">
              <a:rPr lang="en-US" altLang="vi-VN"/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6" grpId="0"/>
      <p:bldP spid="1027" grpId="0" build="p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iterate type="lt">
                    <p:tmPct val="1000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1630" indent="-34163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1680" indent="-28448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1730" indent="-22733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98930" indent="-22733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6130" indent="-22733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US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/>
              <a:t>Edit Master text styles</a:t>
            </a:r>
            <a:endParaRPr lang="en-US" altLang="en-US"/>
          </a:p>
          <a:p>
            <a:pPr lvl="1"/>
            <a:r>
              <a:rPr lang="en-US" altLang="en-US"/>
              <a:t>Second level</a:t>
            </a:r>
            <a:endParaRPr lang="en-US" altLang="en-US"/>
          </a:p>
          <a:p>
            <a:pPr lvl="2"/>
            <a:r>
              <a:rPr lang="en-US" altLang="en-US"/>
              <a:t>Third level</a:t>
            </a:r>
            <a:endParaRPr lang="en-US" altLang="en-US"/>
          </a:p>
          <a:p>
            <a:pPr lvl="3"/>
            <a:r>
              <a:rPr lang="en-US" altLang="en-US"/>
              <a:t>Fourth level</a:t>
            </a:r>
            <a:endParaRPr lang="en-US" altLang="en-US"/>
          </a:p>
          <a:p>
            <a:pPr lvl="4"/>
            <a:r>
              <a:rPr lang="en-US" altLang="en-US"/>
              <a:t>Fifth level</a:t>
            </a:r>
            <a:endParaRPr lang="en-US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Times New Roman" panose="02020603050405020304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17321E8-49D0-453D-89B6-B03EF6DA7BED}" type="slidenum">
              <a:rPr lang="en-US" altLang="en-US">
                <a:latin typeface="Times New Roman" panose="02020603050405020304" pitchFamily="18" charset="0"/>
              </a:rPr>
            </a:fld>
            <a:endParaRPr lang="en-US" altLang="en-US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image" Target="../media/image8.wmf"/><Relationship Id="rId7" Type="http://schemas.openxmlformats.org/officeDocument/2006/relationships/image" Target="../media/image7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jpeg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0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Hình ảnh 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0229"/>
            <a:ext cx="9335351" cy="6741369"/>
          </a:xfrm>
          <a:prstGeom prst="rect">
            <a:avLst/>
          </a:prstGeom>
        </p:spPr>
      </p:pic>
      <p:sp>
        <p:nvSpPr>
          <p:cNvPr id="6" name="WordArt 11"/>
          <p:cNvSpPr>
            <a:spLocks noChangeArrowheads="1" noChangeShapeType="1" noTextEdit="1"/>
          </p:cNvSpPr>
          <p:nvPr/>
        </p:nvSpPr>
        <p:spPr bwMode="auto">
          <a:xfrm>
            <a:off x="373354" y="2190917"/>
            <a:ext cx="8579295" cy="144379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bốn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400" b="1" kern="10" dirty="0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kern="10" dirty="0" err="1">
                <a:ln w="12700">
                  <a:solidFill>
                    <a:srgbClr val="000000"/>
                  </a:solidFill>
                  <a:rou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2400" b="1" kern="10" dirty="0">
              <a:ln w="12700">
                <a:solidFill>
                  <a:srgbClr val="000000"/>
                </a:solidFill>
                <a:round/>
              </a:ln>
              <a:solidFill>
                <a:srgbClr val="FF0000"/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图片 16" descr="E:\素材\卡通\dd2fa15830b53acb0d7380b2390f694c.pngdd2fa15830b53acb0d7380b2390f694c"/>
          <p:cNvPicPr>
            <a:picLocks noChangeAspect="1"/>
          </p:cNvPicPr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7894856" y="841626"/>
            <a:ext cx="1145605" cy="1212231"/>
          </a:xfrm>
          <a:prstGeom prst="rect">
            <a:avLst/>
          </a:prstGeom>
        </p:spPr>
      </p:pic>
      <p:pic>
        <p:nvPicPr>
          <p:cNvPr id="9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104342"/>
            <a:ext cx="9036496" cy="1604639"/>
          </a:xfrm>
          <a:prstGeom prst="rect">
            <a:avLst/>
          </a:prstGeom>
        </p:spPr>
      </p:pic>
      <p:sp>
        <p:nvSpPr>
          <p:cNvPr id="12" name="WordArt 6"/>
          <p:cNvSpPr>
            <a:spLocks noChangeArrowheads="1" noChangeShapeType="1" noTextEdit="1"/>
          </p:cNvSpPr>
          <p:nvPr/>
        </p:nvSpPr>
        <p:spPr bwMode="auto">
          <a:xfrm>
            <a:off x="1907704" y="1158257"/>
            <a:ext cx="6364735" cy="97418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s-E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</a:t>
            </a:r>
            <a:r>
              <a:rPr lang="es-E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s-E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ES" sz="2700" b="1" kern="1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endParaRPr lang="en-US" sz="27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WordArt 6"/>
          <p:cNvSpPr>
            <a:spLocks noChangeArrowheads="1" noChangeShapeType="1" noTextEdit="1"/>
          </p:cNvSpPr>
          <p:nvPr/>
        </p:nvSpPr>
        <p:spPr bwMode="auto">
          <a:xfrm>
            <a:off x="1498461" y="3820396"/>
            <a:ext cx="5694760" cy="89177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23 </a:t>
            </a:r>
            <a:r>
              <a:rPr lang="en-US" sz="2700" b="1" kern="10" dirty="0" err="1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sgk</a:t>
            </a:r>
            <a:r>
              <a:rPr lang="en-US" sz="2700" b="1" kern="10" dirty="0">
                <a:ln w="9525">
                  <a:solidFill>
                    <a:srgbClr val="0000FF"/>
                  </a:solidFill>
                  <a:rou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tr 115,116</a:t>
            </a:r>
            <a:endParaRPr lang="en-US" sz="2700" b="1" kern="10" dirty="0">
              <a:ln w="9525">
                <a:solidFill>
                  <a:srgbClr val="0000FF"/>
                </a:solidFill>
                <a:rou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5" name="Group 18"/>
          <p:cNvGrpSpPr/>
          <p:nvPr/>
        </p:nvGrpSpPr>
        <p:grpSpPr bwMode="auto">
          <a:xfrm>
            <a:off x="373354" y="699549"/>
            <a:ext cx="1314450" cy="1320403"/>
            <a:chOff x="5225" y="9335"/>
            <a:chExt cx="2520" cy="1750"/>
          </a:xfrm>
        </p:grpSpPr>
        <p:sp>
          <p:nvSpPr>
            <p:cNvPr id="16" name="AutoShape 27" descr="2"/>
            <p:cNvSpPr>
              <a:spLocks noChangeArrowheads="1"/>
            </p:cNvSpPr>
            <p:nvPr/>
          </p:nvSpPr>
          <p:spPr bwMode="auto">
            <a:xfrm>
              <a:off x="5225" y="10186"/>
              <a:ext cx="2520" cy="899"/>
            </a:xfrm>
            <a:prstGeom prst="wave">
              <a:avLst>
                <a:gd name="adj1" fmla="val 20644"/>
                <a:gd name="adj2" fmla="val 0"/>
              </a:avLst>
            </a:prstGeom>
            <a:blipFill dpi="0" rotWithShape="0">
              <a:blip r:embed="rId4"/>
              <a:srcRect/>
              <a:stretch>
                <a:fillRect/>
              </a:stretch>
            </a:blipFill>
            <a:ln>
              <a:noFill/>
            </a:ln>
            <a:effectLst>
              <a:outerShdw dist="107763" dir="2700000" algn="ctr" rotWithShape="0">
                <a:srgbClr val="C0C0C0"/>
              </a:outerShdw>
            </a:effectLst>
          </p:spPr>
          <p:txBody>
            <a:bodyPr lIns="68576" tIns="34289" rIns="68576" bIns="34289"/>
            <a:lstStyle/>
            <a:p>
              <a:pPr>
                <a:defRPr/>
              </a:pPr>
              <a:endParaRPr lang="en-US" sz="1350"/>
            </a:p>
          </p:txBody>
        </p:sp>
        <p:pic>
          <p:nvPicPr>
            <p:cNvPr id="17" name="Picture 26" descr="cosmoS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2" y="9335"/>
              <a:ext cx="1080" cy="8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25" descr="BOOK2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014" y="10122"/>
              <a:ext cx="1260" cy="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9" name="Picture 24" descr="BOOK1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42" y="9848"/>
              <a:ext cx="1635" cy="79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icture 23" descr="QUILLPEN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5" y="9336"/>
              <a:ext cx="702" cy="13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Text Box 22"/>
            <p:cNvSpPr txBox="1">
              <a:spLocks noChangeArrowheads="1"/>
            </p:cNvSpPr>
            <p:nvPr/>
          </p:nvSpPr>
          <p:spPr bwMode="auto">
            <a:xfrm>
              <a:off x="5867" y="9897"/>
              <a:ext cx="9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r" eaLnBrk="1" hangingPunct="1">
                <a:spcBef>
                  <a:spcPct val="0"/>
                </a:spcBef>
                <a:buFontTx/>
                <a:buNone/>
              </a:pPr>
              <a:r>
                <a:rPr lang="en-US" altLang="vi-VN" sz="600" b="1" baseline="-25000">
                  <a:latin typeface="VnBangkok"/>
                  <a:cs typeface="Times New Roman" panose="02020603050405020304" pitchFamily="18" charset="0"/>
                </a:rPr>
                <a:t> </a:t>
              </a:r>
              <a:endParaRPr lang="en-US" altLang="vi-VN" sz="3600" baseline="-25000">
                <a:latin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Text Box 21"/>
            <p:cNvSpPr txBox="1">
              <a:spLocks noChangeArrowheads="1"/>
            </p:cNvSpPr>
            <p:nvPr/>
          </p:nvSpPr>
          <p:spPr bwMode="auto">
            <a:xfrm>
              <a:off x="6665" y="9863"/>
              <a:ext cx="577" cy="3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3600" baseline="-250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WordArt 20"/>
            <p:cNvSpPr>
              <a:spLocks noChangeArrowheads="1" noChangeShapeType="1" noTextEdit="1"/>
            </p:cNvSpPr>
            <p:nvPr/>
          </p:nvSpPr>
          <p:spPr bwMode="auto">
            <a:xfrm rot="1334491">
              <a:off x="6130" y="10696"/>
              <a:ext cx="600" cy="125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9282"/>
                </a:avLst>
              </a:prstTxWarp>
            </a:bodyPr>
            <a:lstStyle/>
            <a:p>
              <a:pPr algn="ctr"/>
              <a:r>
                <a:rPr lang="en-US" sz="1350" b="1" kern="10">
                  <a:solidFill>
                    <a:srgbClr val="FFFFFF"/>
                  </a:solidFill>
                  <a:latin typeface="VNbritannic"/>
                </a:rPr>
                <a:t>NÀM </a:t>
              </a:r>
              <a:endParaRPr lang="en-US" sz="1350" b="1" kern="10">
                <a:solidFill>
                  <a:srgbClr val="FFFFFF"/>
                </a:solidFill>
                <a:latin typeface="VNbritannic"/>
              </a:endParaRPr>
            </a:p>
          </p:txBody>
        </p:sp>
        <p:sp>
          <p:nvSpPr>
            <p:cNvPr id="24" name="Text Box 19"/>
            <p:cNvSpPr txBox="1">
              <a:spLocks noChangeArrowheads="1"/>
            </p:cNvSpPr>
            <p:nvPr/>
          </p:nvSpPr>
          <p:spPr bwMode="auto">
            <a:xfrm>
              <a:off x="6623" y="10049"/>
              <a:ext cx="72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76" tIns="34289" rIns="68576" bIns="34289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vi-VN" altLang="vi-VN" sz="3600" baseline="-25000">
                <a:latin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344488" y="1157288"/>
            <a:ext cx="67056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4</a:t>
            </a: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(tr. 116): 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9"/>
          <p:cNvSpPr txBox="1">
            <a:spLocks noChangeArrowheads="1"/>
          </p:cNvSpPr>
          <p:nvPr/>
        </p:nvSpPr>
        <p:spPr bwMode="auto">
          <a:xfrm>
            <a:off x="3409863" y="140428"/>
            <a:ext cx="206375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3200" b="1" u="sng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TOÁN</a:t>
            </a:r>
            <a:endParaRPr lang="en-US" sz="3200" b="1" u="sng" kern="10" dirty="0">
              <a:ln w="9525">
                <a:solidFill>
                  <a:srgbClr val="FF0000"/>
                </a:solidFill>
                <a:round/>
              </a:ln>
              <a:latin typeface="Times New Roman" panose="02020603050405020304"/>
              <a:cs typeface="Times New Roman" panose="02020603050405020304"/>
            </a:endParaRPr>
          </a:p>
        </p:txBody>
      </p:sp>
      <p:sp>
        <p:nvSpPr>
          <p:cNvPr id="10244" name="Rectangle 17"/>
          <p:cNvSpPr>
            <a:spLocks noChangeArrowheads="1"/>
          </p:cNvSpPr>
          <p:nvPr/>
        </p:nvSpPr>
        <p:spPr bwMode="auto">
          <a:xfrm>
            <a:off x="304800" y="725488"/>
            <a:ext cx="81534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88938" y="1701800"/>
            <a:ext cx="65246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191000" y="1738313"/>
            <a:ext cx="60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096963" y="1993900"/>
          <a:ext cx="2400300" cy="180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0075"/>
                <a:gridCol w="600075"/>
                <a:gridCol w="600075"/>
                <a:gridCol w="600075"/>
              </a:tblGrid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>
                        <a:solidFill>
                          <a:srgbClr val="0000FF"/>
                        </a:solidFill>
                      </a:endParaRPr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L="91418" marR="91418"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959350" y="1993900"/>
          <a:ext cx="3124200" cy="1808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840"/>
                <a:gridCol w="624840"/>
                <a:gridCol w="624840"/>
                <a:gridCol w="624840"/>
                <a:gridCol w="624840"/>
              </a:tblGrid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272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35" marB="4573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52400" y="3962400"/>
            <a:ext cx="4422775" cy="2524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Có ….. Ô vuông đã tô màu trong hình.</a:t>
            </a:r>
            <a:endParaRPr lang="en-US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Tô màu thêm ….. Ô vuông để thành 1 hình vuông có tất cả 9 ô vuông.</a:t>
            </a:r>
            <a:r>
              <a:rPr lang="en-US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605338" y="3946525"/>
            <a:ext cx="4422775" cy="252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Có ….. Ô vuông đã tô màu trong hình.</a:t>
            </a:r>
            <a:endParaRPr lang="en-US" altLang="en-US" sz="2800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 eaLnBrk="1" hangingPunct="1">
              <a:spcBef>
                <a:spcPct val="50000"/>
              </a:spcBef>
              <a:buFontTx/>
              <a:buChar char="-"/>
            </a:pPr>
            <a:r>
              <a:rPr lang="en-US" altLang="en-US" sz="2800" i="1">
                <a:latin typeface="Times New Roman" panose="02020603050405020304" pitchFamily="18" charset="0"/>
                <a:cs typeface="Times New Roman" panose="02020603050405020304" pitchFamily="18" charset="0"/>
              </a:rPr>
              <a:t>Tô màu thêm …..Ô vuông để thành 1 hình chữ nhật có tất cả 12 ô vuông.</a:t>
            </a:r>
            <a:r>
              <a:rPr lang="en-US" altLang="en-US" sz="3200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320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2743200" y="4932363"/>
            <a:ext cx="5127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219200" y="3870325"/>
            <a:ext cx="52546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5715000" y="3870325"/>
            <a:ext cx="422275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7145338" y="4932363"/>
            <a:ext cx="4016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702470" y="395585"/>
            <a:ext cx="864155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5400" b="1" dirty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</a:t>
            </a:r>
            <a:endParaRPr lang="en-US" altLang="en-US" sz="5400" b="1" dirty="0">
              <a:ln>
                <a:solidFill>
                  <a:srgbClr val="FF0000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Ảnh 3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300" y="857250"/>
            <a:ext cx="2371726" cy="4286250"/>
          </a:xfrm>
          <a:prstGeom prst="rect">
            <a:avLst/>
          </a:prstGeom>
        </p:spPr>
      </p:pic>
      <p:sp>
        <p:nvSpPr>
          <p:cNvPr id="5" name="Hộp_Văn_Bản 3"/>
          <p:cNvSpPr txBox="1">
            <a:spLocks noChangeArrowheads="1"/>
          </p:cNvSpPr>
          <p:nvPr/>
        </p:nvSpPr>
        <p:spPr bwMode="auto">
          <a:xfrm>
            <a:off x="702470" y="1344044"/>
            <a:ext cx="7973986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em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ôn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lại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bài</a:t>
            </a:r>
            <a:endParaRPr lang="en-US" altLang="en-US" sz="40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vi-VN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Làm các bài tập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trong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vở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tập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Toán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.</a:t>
            </a:r>
            <a:endParaRPr lang="en-US" altLang="en-US" sz="40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Tx/>
              <a:buChar char="-"/>
            </a:pP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Chuẩn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bị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bài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Chia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bốn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cho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chữ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70C0"/>
                </a:solidFill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70C0"/>
                </a:solidFill>
                <a:cs typeface="Times New Roman" panose="02020603050405020304" pitchFamily="18" charset="0"/>
              </a:rPr>
              <a:t> tr 117</a:t>
            </a:r>
            <a:endParaRPr lang="en-US" altLang="en-US" sz="4000" b="1" dirty="0">
              <a:solidFill>
                <a:srgbClr val="0070C0"/>
              </a:solidFill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Hình ảnh 5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24" y="857250"/>
            <a:ext cx="8641556" cy="5143500"/>
          </a:xfrm>
          <a:prstGeom prst="rect">
            <a:avLst/>
          </a:prstGeom>
        </p:spPr>
      </p:pic>
      <p:sp>
        <p:nvSpPr>
          <p:cNvPr id="5" name="TextBox 11"/>
          <p:cNvSpPr txBox="1"/>
          <p:nvPr/>
        </p:nvSpPr>
        <p:spPr>
          <a:xfrm>
            <a:off x="591741" y="1028701"/>
            <a:ext cx="8115300" cy="1264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>
                <a:latin typeface="Times New Roman" panose="02020603050405020304" pitchFamily="18" charset="0"/>
                <a:ea typeface="方正喵呜体" panose="02010600010101010101" pitchFamily="2" charset="-122"/>
                <a:cs typeface="Times New Roman" panose="02020603050405020304" pitchFamily="18" charset="0"/>
              </a:rPr>
              <a:t>CHÀO CÁC EM!</a:t>
            </a:r>
            <a:endParaRPr lang="en-US" sz="2700" b="1" dirty="0">
              <a:latin typeface="Times New Roman" panose="02020603050405020304" pitchFamily="18" charset="0"/>
              <a:ea typeface="方正喵呜体" panose="02010600010101010101" pitchFamily="2" charset="-122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700" b="1">
                <a:latin typeface="Times New Roman" panose="02020603050405020304" pitchFamily="18" charset="0"/>
                <a:ea typeface="方正喵呜体" panose="02010600010101010101" pitchFamily="2" charset="-122"/>
                <a:cs typeface="Times New Roman" panose="02020603050405020304" pitchFamily="18" charset="0"/>
              </a:rPr>
              <a:t>CHÚC </a:t>
            </a:r>
            <a:r>
              <a:rPr lang="en-US" sz="2700" b="1" dirty="0">
                <a:latin typeface="Times New Roman" panose="02020603050405020304" pitchFamily="18" charset="0"/>
                <a:ea typeface="方正喵呜体" panose="02010600010101010101" pitchFamily="2" charset="-122"/>
                <a:cs typeface="Times New Roman" panose="02020603050405020304" pitchFamily="18" charset="0"/>
              </a:rPr>
              <a:t>CÁC EM CHĂM NGOAN, </a:t>
            </a:r>
            <a:r>
              <a:rPr lang="en-US" sz="2700" b="1">
                <a:latin typeface="Times New Roman" panose="02020603050405020304" pitchFamily="18" charset="0"/>
                <a:ea typeface="方正喵呜体" panose="02010600010101010101" pitchFamily="2" charset="-122"/>
                <a:cs typeface="Times New Roman" panose="02020603050405020304" pitchFamily="18" charset="0"/>
              </a:rPr>
              <a:t>HỌC  TỐT!</a:t>
            </a:r>
            <a:endParaRPr lang="en-US" sz="2700" b="1" dirty="0">
              <a:latin typeface="Times New Roman" panose="02020603050405020304" pitchFamily="18" charset="0"/>
              <a:ea typeface="方正喵呜体" panose="0201060001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Tm="16876"/>
    </mc:Choice>
    <mc:Fallback>
      <p:transition advTm="16876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31304" y="2376514"/>
            <a:ext cx="775168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endParaRPr lang="en-US" sz="33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r>
              <a:rPr lang="nl-NL" sz="33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Biết </a:t>
            </a:r>
            <a:r>
              <a:rPr lang="nl-NL" sz="3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 số có bốn chữ số với số có một chữ số (có nhớ hai lần không liền nhau).</a:t>
            </a:r>
            <a:endParaRPr lang="en-US" sz="3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r>
              <a:rPr lang="nl-NL" sz="3300" b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Giải </a:t>
            </a:r>
            <a:r>
              <a:rPr lang="nl-NL" sz="3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toán gắn với phép nhân.</a:t>
            </a:r>
            <a:endParaRPr lang="en-US" sz="33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r>
              <a:rPr lang="nl-NL" sz="33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nl-NL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Biết tìm số bị chia. </a:t>
            </a:r>
            <a:endParaRPr lang="en-US" sz="3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685800">
              <a:defRPr/>
            </a:pPr>
            <a:endParaRPr lang="en-US" sz="33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47229" y="237304"/>
            <a:ext cx="9096771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ba,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3 năm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br>
              <a:rPr lang="en-US" altLang="en-US" sz="1350" b="1" dirty="0">
                <a:solidFill>
                  <a:srgbClr val="0000FF"/>
                </a:solidFill>
                <a:latin typeface="Amazone" pitchFamily="66" charset="0"/>
              </a:rPr>
            </a:br>
            <a:r>
              <a:rPr lang="en-US" altLang="en-US" sz="27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2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en-US" sz="27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bốn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en-US" sz="27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7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100" b="1" dirty="0"/>
              <a:t> </a:t>
            </a:r>
            <a:r>
              <a:rPr lang="en-US" altLang="en-US" sz="2800" b="1"/>
              <a:t>MỤC </a:t>
            </a:r>
            <a:r>
              <a:rPr lang="en-US" altLang="en-US" sz="2800" b="1" smtClean="0"/>
              <a:t>TIÊU:</a:t>
            </a:r>
            <a:endParaRPr lang="en-US" altLang="en-US" sz="28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6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6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6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9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9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6147"/>
          <p:cNvSpPr txBox="1">
            <a:spLocks noChangeArrowheads="1"/>
          </p:cNvSpPr>
          <p:nvPr/>
        </p:nvSpPr>
        <p:spPr bwMode="auto">
          <a:xfrm>
            <a:off x="1543051" y="971551"/>
            <a:ext cx="6265069" cy="415498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2100" b="1" u="sng">
              <a:cs typeface="Arial" panose="020B0604020202020204" pitchFamily="34" charset="0"/>
            </a:endParaRPr>
          </a:p>
        </p:txBody>
      </p:sp>
      <p:pic>
        <p:nvPicPr>
          <p:cNvPr id="31748" name="Picture 9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518" y="5124451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9" name="Picture 10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0649" y="5143501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0" name="Picture 11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3518" y="4941095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1" name="Picture 12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1" y="5064920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2" name="Picture 13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2946" y="4986339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3" name="Picture 14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2248" y="4986339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4" name="Picture 15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1" y="5064920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5" name="Picture 16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82" y="5116117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6" name="Picture 17" descr="rose19"/>
          <p:cNvPicPr>
            <a:picLocks noChangeAspect="1" noChangeArrowheads="1" noCrop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3292" y="5064920"/>
            <a:ext cx="650081" cy="935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47229" y="237304"/>
            <a:ext cx="9096771" cy="1769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ba,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 </a:t>
            </a:r>
            <a:r>
              <a:rPr lang="en-US" altLang="en-US" sz="2800" b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 3 năm </a:t>
            </a:r>
            <a:r>
              <a:rPr lang="en-US" alt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br>
              <a:rPr lang="en-US" altLang="en-US" sz="1350" b="1" dirty="0">
                <a:solidFill>
                  <a:srgbClr val="0000FF"/>
                </a:solidFill>
                <a:latin typeface="Amazone" pitchFamily="66" charset="0"/>
              </a:rPr>
            </a:br>
            <a:r>
              <a:rPr lang="en-US" altLang="en-US" sz="2700" b="1" dirty="0" err="1">
                <a:solidFill>
                  <a:srgbClr val="FF3300"/>
                </a:solidFill>
                <a:latin typeface="Times New Roman" panose="02020603050405020304" pitchFamily="18" charset="0"/>
              </a:rPr>
              <a:t>Toán</a:t>
            </a:r>
            <a:r>
              <a:rPr lang="en-US" altLang="en-US" sz="2700" b="1" dirty="0">
                <a:solidFill>
                  <a:srgbClr val="FF3300"/>
                </a:solidFill>
                <a:latin typeface="Times New Roman" panose="02020603050405020304" pitchFamily="18" charset="0"/>
              </a:rPr>
              <a:t> </a:t>
            </a:r>
            <a:endParaRPr lang="en-US" altLang="en-US" sz="2700" b="1" dirty="0">
              <a:solidFill>
                <a:srgbClr val="FF33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Nhân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bốn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với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có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một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chữ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số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tiếp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7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theo</a:t>
            </a:r>
            <a:r>
              <a:rPr lang="en-US" altLang="en-US" sz="27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en-US" sz="2700" b="1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700" b="1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27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7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27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2"/>
          <p:cNvSpPr>
            <a:spLocks noChangeShapeType="1"/>
          </p:cNvSpPr>
          <p:nvPr/>
        </p:nvSpPr>
        <p:spPr bwMode="auto">
          <a:xfrm>
            <a:off x="3876675" y="1457325"/>
            <a:ext cx="0" cy="297180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Text Box 23"/>
          <p:cNvSpPr txBox="1">
            <a:spLocks noChangeArrowheads="1"/>
          </p:cNvSpPr>
          <p:nvPr/>
        </p:nvSpPr>
        <p:spPr bwMode="auto">
          <a:xfrm>
            <a:off x="3889375" y="1304925"/>
            <a:ext cx="34258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* </a:t>
            </a:r>
            <a:r>
              <a:rPr lang="en-US" altLang="en-US" sz="2800" b="1">
                <a:latin typeface="Times New Roman" panose="02020603050405020304" pitchFamily="18" charset="0"/>
              </a:rPr>
              <a:t>3 nhân 7 bằng 21,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5" name="Text Box 24"/>
          <p:cNvSpPr txBox="1">
            <a:spLocks noChangeArrowheads="1"/>
          </p:cNvSpPr>
          <p:nvPr/>
        </p:nvSpPr>
        <p:spPr bwMode="auto">
          <a:xfrm>
            <a:off x="3870325" y="1914525"/>
            <a:ext cx="293528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*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3 nhân 2 bằng 6,</a:t>
            </a:r>
            <a:r>
              <a:rPr lang="vi-VN" altLang="en-US" sz="2800" b="1">
                <a:latin typeface="Times New Roman" panose="02020603050405020304" pitchFamily="18" charset="0"/>
              </a:rPr>
              <a:t> 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6" name="Text Box 25"/>
          <p:cNvSpPr txBox="1">
            <a:spLocks noChangeArrowheads="1"/>
          </p:cNvSpPr>
          <p:nvPr/>
        </p:nvSpPr>
        <p:spPr bwMode="auto">
          <a:xfrm>
            <a:off x="3889375" y="2981325"/>
            <a:ext cx="319722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*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3 nhân 4 bằng 12, 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7" name="Text Box 26"/>
          <p:cNvSpPr txBox="1">
            <a:spLocks noChangeArrowheads="1"/>
          </p:cNvSpPr>
          <p:nvPr/>
        </p:nvSpPr>
        <p:spPr bwMode="auto">
          <a:xfrm>
            <a:off x="3889375" y="3590925"/>
            <a:ext cx="2916238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>
                <a:latin typeface="Times New Roman" panose="02020603050405020304" pitchFamily="18" charset="0"/>
              </a:rPr>
              <a:t>*</a:t>
            </a:r>
            <a:r>
              <a:rPr lang="vi-VN" altLang="en-US" sz="2400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3 nhân 1 bằng 3, 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917575" y="1381125"/>
            <a:ext cx="1676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</a:rPr>
              <a:t>1427</a:t>
            </a:r>
            <a:endParaRPr lang="en-US" altLang="en-US" sz="4000" b="1" dirty="0">
              <a:latin typeface="Times New Roman" panose="02020603050405020304" pitchFamily="18" charset="0"/>
            </a:endParaRPr>
          </a:p>
        </p:txBody>
      </p:sp>
      <p:sp>
        <p:nvSpPr>
          <p:cNvPr id="9" name="Text Box 31"/>
          <p:cNvSpPr txBox="1">
            <a:spLocks noChangeArrowheads="1"/>
          </p:cNvSpPr>
          <p:nvPr/>
        </p:nvSpPr>
        <p:spPr bwMode="auto">
          <a:xfrm>
            <a:off x="1700213" y="2005013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>
                <a:latin typeface="Times New Roman" panose="02020603050405020304" pitchFamily="18" charset="0"/>
              </a:rPr>
              <a:t>3</a:t>
            </a:r>
            <a:endParaRPr lang="en-US" altLang="en-US" sz="4000" b="1" dirty="0">
              <a:latin typeface="Times New Roman" panose="02020603050405020304" pitchFamily="18" charset="0"/>
            </a:endParaRPr>
          </a:p>
        </p:txBody>
      </p:sp>
      <p:sp>
        <p:nvSpPr>
          <p:cNvPr id="10" name="Text Box 32"/>
          <p:cNvSpPr txBox="1">
            <a:spLocks noChangeArrowheads="1"/>
          </p:cNvSpPr>
          <p:nvPr/>
        </p:nvSpPr>
        <p:spPr bwMode="auto">
          <a:xfrm>
            <a:off x="460375" y="1762125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600">
                <a:latin typeface="Times New Roman" panose="02020603050405020304" pitchFamily="18" charset="0"/>
              </a:rPr>
              <a:t>x</a:t>
            </a:r>
            <a:endParaRPr lang="en-US" altLang="en-US" sz="3600">
              <a:latin typeface="Times New Roman" panose="02020603050405020304" pitchFamily="18" charset="0"/>
            </a:endParaRPr>
          </a:p>
        </p:txBody>
      </p:sp>
      <p:sp>
        <p:nvSpPr>
          <p:cNvPr id="11" name="Line 33"/>
          <p:cNvSpPr>
            <a:spLocks noChangeShapeType="1"/>
          </p:cNvSpPr>
          <p:nvPr/>
        </p:nvSpPr>
        <p:spPr bwMode="auto">
          <a:xfrm>
            <a:off x="917575" y="2676525"/>
            <a:ext cx="12192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Text Box 35"/>
          <p:cNvSpPr txBox="1">
            <a:spLocks noChangeArrowheads="1"/>
          </p:cNvSpPr>
          <p:nvPr/>
        </p:nvSpPr>
        <p:spPr bwMode="auto">
          <a:xfrm>
            <a:off x="1700213" y="2752725"/>
            <a:ext cx="30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latin typeface="Times New Roman" panose="02020603050405020304" pitchFamily="18" charset="0"/>
              </a:rPr>
              <a:t>1</a:t>
            </a:r>
            <a:endParaRPr lang="en-US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14" name="Text Box 38"/>
          <p:cNvSpPr txBox="1">
            <a:spLocks noChangeArrowheads="1"/>
          </p:cNvSpPr>
          <p:nvPr/>
        </p:nvSpPr>
        <p:spPr bwMode="auto">
          <a:xfrm>
            <a:off x="1431925" y="2752725"/>
            <a:ext cx="30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latin typeface="Times New Roman" panose="02020603050405020304" pitchFamily="18" charset="0"/>
              </a:rPr>
              <a:t>8</a:t>
            </a:r>
            <a:endParaRPr lang="en-US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15" name="Text Box 39"/>
          <p:cNvSpPr txBox="1">
            <a:spLocks noChangeArrowheads="1"/>
          </p:cNvSpPr>
          <p:nvPr/>
        </p:nvSpPr>
        <p:spPr bwMode="auto">
          <a:xfrm>
            <a:off x="1162050" y="2752725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latin typeface="Times New Roman" panose="02020603050405020304" pitchFamily="18" charset="0"/>
              </a:rPr>
              <a:t>2</a:t>
            </a:r>
            <a:endParaRPr lang="en-US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16" name="Text Box 40"/>
          <p:cNvSpPr txBox="1">
            <a:spLocks noChangeArrowheads="1"/>
          </p:cNvSpPr>
          <p:nvPr/>
        </p:nvSpPr>
        <p:spPr bwMode="auto">
          <a:xfrm>
            <a:off x="863600" y="2752725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latin typeface="Times New Roman" panose="02020603050405020304" pitchFamily="18" charset="0"/>
              </a:rPr>
              <a:t>4</a:t>
            </a:r>
            <a:endParaRPr lang="en-US" altLang="en-US" sz="4000" b="1">
              <a:latin typeface="Times New Roman" panose="02020603050405020304" pitchFamily="18" charset="0"/>
            </a:endParaRPr>
          </a:p>
        </p:txBody>
      </p:sp>
      <p:sp>
        <p:nvSpPr>
          <p:cNvPr id="17" name="Text Box 41"/>
          <p:cNvSpPr txBox="1">
            <a:spLocks noChangeArrowheads="1"/>
          </p:cNvSpPr>
          <p:nvPr/>
        </p:nvSpPr>
        <p:spPr bwMode="auto">
          <a:xfrm>
            <a:off x="382588" y="4548188"/>
            <a:ext cx="215423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Vậy : 1427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8" name="Text Box 42"/>
          <p:cNvSpPr txBox="1">
            <a:spLocks noChangeArrowheads="1"/>
          </p:cNvSpPr>
          <p:nvPr/>
        </p:nvSpPr>
        <p:spPr bwMode="auto">
          <a:xfrm>
            <a:off x="2227263" y="4548188"/>
            <a:ext cx="754062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x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19" name="Text Box 43"/>
          <p:cNvSpPr txBox="1">
            <a:spLocks noChangeArrowheads="1"/>
          </p:cNvSpPr>
          <p:nvPr/>
        </p:nvSpPr>
        <p:spPr bwMode="auto">
          <a:xfrm>
            <a:off x="2441575" y="4548188"/>
            <a:ext cx="12604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 3       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0" name="Text Box 45"/>
          <p:cNvSpPr txBox="1">
            <a:spLocks noChangeArrowheads="1"/>
          </p:cNvSpPr>
          <p:nvPr/>
        </p:nvSpPr>
        <p:spPr bwMode="auto">
          <a:xfrm>
            <a:off x="2882900" y="4083050"/>
            <a:ext cx="3810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 =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1" name="Text Box 46"/>
          <p:cNvSpPr txBox="1">
            <a:spLocks noChangeArrowheads="1"/>
          </p:cNvSpPr>
          <p:nvPr/>
        </p:nvSpPr>
        <p:spPr bwMode="auto">
          <a:xfrm>
            <a:off x="3124200" y="4525963"/>
            <a:ext cx="1447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>
                <a:latin typeface="Times New Roman" panose="02020603050405020304" pitchFamily="18" charset="0"/>
              </a:rPr>
              <a:t> 4281</a:t>
            </a:r>
            <a:endParaRPr lang="en-US" altLang="en-US" sz="3200" b="1">
              <a:latin typeface="Times New Roman" panose="02020603050405020304" pitchFamily="18" charset="0"/>
            </a:endParaRPr>
          </a:p>
        </p:txBody>
      </p:sp>
      <p:sp>
        <p:nvSpPr>
          <p:cNvPr id="22" name="Text Box 23"/>
          <p:cNvSpPr txBox="1">
            <a:spLocks noChangeArrowheads="1"/>
          </p:cNvSpPr>
          <p:nvPr/>
        </p:nvSpPr>
        <p:spPr bwMode="auto">
          <a:xfrm>
            <a:off x="7848600" y="1295400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nhớ 2.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918325" y="1295400"/>
            <a:ext cx="11525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viết 1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596063" y="1911350"/>
            <a:ext cx="26564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 thêm 2 bằng 8,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4144963" y="2289175"/>
            <a:ext cx="1165225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viết 8.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6" name="Text Box 25"/>
          <p:cNvSpPr txBox="1">
            <a:spLocks noChangeArrowheads="1"/>
          </p:cNvSpPr>
          <p:nvPr/>
        </p:nvSpPr>
        <p:spPr bwMode="auto">
          <a:xfrm>
            <a:off x="6842125" y="2976563"/>
            <a:ext cx="114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viết 2,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7" name="Text Box 25"/>
          <p:cNvSpPr txBox="1">
            <a:spLocks noChangeArrowheads="1"/>
          </p:cNvSpPr>
          <p:nvPr/>
        </p:nvSpPr>
        <p:spPr bwMode="auto">
          <a:xfrm>
            <a:off x="7793038" y="2981325"/>
            <a:ext cx="1246187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nhớ 1.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9" name="Text Box 26"/>
          <p:cNvSpPr txBox="1">
            <a:spLocks noChangeArrowheads="1"/>
          </p:cNvSpPr>
          <p:nvPr/>
        </p:nvSpPr>
        <p:spPr bwMode="auto">
          <a:xfrm>
            <a:off x="3889375" y="4002088"/>
            <a:ext cx="11430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viết 4.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21532" name="TextBox 30"/>
          <p:cNvSpPr txBox="1">
            <a:spLocks noChangeArrowheads="1"/>
          </p:cNvSpPr>
          <p:nvPr/>
        </p:nvSpPr>
        <p:spPr bwMode="auto">
          <a:xfrm flipH="1">
            <a:off x="1397000" y="663575"/>
            <a:ext cx="29019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1427 x 3 = ?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7848600" y="1292225"/>
            <a:ext cx="1143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nhớ 2.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486525" y="1914525"/>
            <a:ext cx="2505075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thêm 2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2" name="Text Box 25"/>
          <p:cNvSpPr txBox="1">
            <a:spLocks noChangeArrowheads="1"/>
          </p:cNvSpPr>
          <p:nvPr/>
        </p:nvSpPr>
        <p:spPr bwMode="auto">
          <a:xfrm>
            <a:off x="7627592" y="2981980"/>
            <a:ext cx="134605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  nhớ 1.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auto">
          <a:xfrm>
            <a:off x="6719888" y="3600450"/>
            <a:ext cx="23812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latin typeface="Times New Roman" panose="02020603050405020304" pitchFamily="18" charset="0"/>
              </a:rPr>
              <a:t>thêm1 bằng 4, </a:t>
            </a:r>
            <a:endParaRPr lang="en-US" altLang="en-US" sz="2800" b="1">
              <a:latin typeface="Times New Roman" panose="02020603050405020304" pitchFamily="18" charset="0"/>
            </a:endParaRPr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6719888" y="3592513"/>
            <a:ext cx="23812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</a:rPr>
              <a:t>thêm1</a:t>
            </a:r>
            <a:endParaRPr lang="en-US" altLang="en-US" sz="28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7" name="Text Box 38"/>
          <p:cNvSpPr txBox="1">
            <a:spLocks noChangeArrowheads="1"/>
          </p:cNvSpPr>
          <p:nvPr/>
        </p:nvSpPr>
        <p:spPr bwMode="auto">
          <a:xfrm>
            <a:off x="1431925" y="2757488"/>
            <a:ext cx="304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8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" name="Text Box 40"/>
          <p:cNvSpPr txBox="1">
            <a:spLocks noChangeArrowheads="1"/>
          </p:cNvSpPr>
          <p:nvPr/>
        </p:nvSpPr>
        <p:spPr bwMode="auto">
          <a:xfrm>
            <a:off x="863600" y="2757488"/>
            <a:ext cx="38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4</a:t>
            </a:r>
            <a:endParaRPr lang="en-US" altLang="en-US" sz="40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57212" y="5077619"/>
            <a:ext cx="8340725" cy="954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Khi thực hiện phép tính nhân ta nhân từ phải sang trái.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en-US" altLang="en-US" sz="2800" i="1">
                <a:solidFill>
                  <a:srgbClr val="FF0000"/>
                </a:solidFill>
                <a:latin typeface="Times New Roman" panose="02020603050405020304" pitchFamily="18" charset="0"/>
              </a:rPr>
              <a:t>tính từ hàng đơn vị, hàng chục, hàng trăm, hàng nghìn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</a:rPr>
              <a:t>) 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57212" y="5942302"/>
            <a:ext cx="8263260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 phép nhân có nhớ ta nhớ sang hàng liền </a:t>
            </a:r>
            <a:r>
              <a:rPr lang="en-US" altLang="en-US" sz="28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trước </a:t>
            </a:r>
            <a:r>
              <a:rPr lang="en-US" altLang="en-US" sz="28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 hàng đó</a:t>
            </a:r>
            <a:r>
              <a:rPr lang="en-US" altLang="en-US" sz="2800">
                <a:solidFill>
                  <a:srgbClr val="FF0000"/>
                </a:solidFill>
              </a:rPr>
              <a:t>.</a:t>
            </a:r>
            <a:endParaRPr lang="en-US" altLang="en-US" sz="2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9" grpId="0"/>
      <p:bldP spid="21532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5" grpId="0"/>
      <p:bldP spid="3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4800" y="1052736"/>
            <a:ext cx="3052754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1. Tính :</a:t>
            </a:r>
            <a:endParaRPr lang="en-US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5786" y="18448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2318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57290" y="2215609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785786" y="2846666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034" y="220372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9502" y="281710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4636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357422" y="1824104"/>
            <a:ext cx="1143009" cy="1094000"/>
            <a:chOff x="2357422" y="3552712"/>
            <a:chExt cx="1143009" cy="876420"/>
          </a:xfrm>
        </p:grpSpPr>
        <p:sp>
          <p:nvSpPr>
            <p:cNvPr id="38" name="TextBox 37"/>
            <p:cNvSpPr txBox="1"/>
            <p:nvPr/>
          </p:nvSpPr>
          <p:spPr>
            <a:xfrm>
              <a:off x="2571736" y="3552712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1092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143240" y="3905912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57422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107654" y="1848026"/>
            <a:ext cx="1143008" cy="1070078"/>
            <a:chOff x="2357423" y="3571876"/>
            <a:chExt cx="1143008" cy="857256"/>
          </a:xfrm>
        </p:grpSpPr>
        <p:sp>
          <p:nvSpPr>
            <p:cNvPr id="44" name="TextBox 43"/>
            <p:cNvSpPr txBox="1"/>
            <p:nvPr/>
          </p:nvSpPr>
          <p:spPr>
            <a:xfrm>
              <a:off x="2571736" y="3571876"/>
              <a:ext cx="92869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1317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107521" y="3905912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57423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5857884" y="1822485"/>
            <a:ext cx="1168086" cy="1095617"/>
            <a:chOff x="2357423" y="3551416"/>
            <a:chExt cx="1168086" cy="877716"/>
          </a:xfrm>
        </p:grpSpPr>
        <p:sp>
          <p:nvSpPr>
            <p:cNvPr id="49" name="TextBox 48"/>
            <p:cNvSpPr txBox="1"/>
            <p:nvPr/>
          </p:nvSpPr>
          <p:spPr>
            <a:xfrm>
              <a:off x="2596815" y="3551416"/>
              <a:ext cx="928694" cy="41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latin typeface="Times New Roman" panose="02020603050405020304" pitchFamily="18" charset="0"/>
                  <a:cs typeface="Times New Roman" panose="02020603050405020304" pitchFamily="18" charset="0"/>
                </a:rPr>
                <a:t>1409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143241" y="3905912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357423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Horizontal Scroll 31"/>
          <p:cNvSpPr/>
          <p:nvPr/>
        </p:nvSpPr>
        <p:spPr>
          <a:xfrm>
            <a:off x="6602506" y="5522932"/>
            <a:ext cx="1785918" cy="71438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SGK/115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596189" y="2833772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3276</a:t>
            </a:r>
            <a:endParaRPr lang="en-US" sz="2800" dirty="0"/>
          </a:p>
        </p:txBody>
      </p:sp>
      <p:sp>
        <p:nvSpPr>
          <p:cNvPr id="57" name="TextBox 56"/>
          <p:cNvSpPr txBox="1"/>
          <p:nvPr/>
        </p:nvSpPr>
        <p:spPr>
          <a:xfrm>
            <a:off x="4344610" y="2833772"/>
            <a:ext cx="906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5268</a:t>
            </a:r>
            <a:endParaRPr lang="en-US" sz="2800" dirty="0"/>
          </a:p>
        </p:txBody>
      </p:sp>
      <p:sp>
        <p:nvSpPr>
          <p:cNvPr id="64" name="TextBox 63"/>
          <p:cNvSpPr txBox="1"/>
          <p:nvPr/>
        </p:nvSpPr>
        <p:spPr>
          <a:xfrm>
            <a:off x="6088234" y="2866110"/>
            <a:ext cx="106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7045</a:t>
            </a:r>
            <a:endParaRPr lang="en-US" sz="2800" dirty="0"/>
          </a:p>
        </p:txBody>
      </p:sp>
      <p:sp>
        <p:nvSpPr>
          <p:cNvPr id="53" name="Text Box 5"/>
          <p:cNvSpPr txBox="1">
            <a:spLocks noChangeArrowheads="1"/>
          </p:cNvSpPr>
          <p:nvPr/>
        </p:nvSpPr>
        <p:spPr bwMode="auto">
          <a:xfrm>
            <a:off x="367118" y="332656"/>
            <a:ext cx="30527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6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26" grpId="0"/>
      <p:bldP spid="27" grpId="0"/>
      <p:bldP spid="30" grpId="0"/>
      <p:bldP spid="34" grpId="0"/>
      <p:bldP spid="32" grpId="0" animBg="1"/>
      <p:bldP spid="33" grpId="0"/>
      <p:bldP spid="57" grpId="0"/>
      <p:bldP spid="64" grpId="0"/>
      <p:bldP spid="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116665" y="116848"/>
            <a:ext cx="476726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sz="3200" kern="1200">
                <a:solidFill>
                  <a:schemeClr val="tx1"/>
                </a:solidFill>
                <a:latin typeface="VNI-Times" pitchFamily="2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b="1" i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Đặt tính rồi tính : </a:t>
            </a:r>
            <a:endParaRPr lang="en-US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85786" y="1844824"/>
            <a:ext cx="15716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1107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57290" y="2215609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rot="10800000">
            <a:off x="785786" y="2846666"/>
            <a:ext cx="857256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500034" y="220372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8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79502" y="2817102"/>
            <a:ext cx="10715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6642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2" name="Group 41"/>
          <p:cNvGrpSpPr/>
          <p:nvPr/>
        </p:nvGrpSpPr>
        <p:grpSpPr>
          <a:xfrm>
            <a:off x="2536015" y="1903932"/>
            <a:ext cx="1143009" cy="1006809"/>
            <a:chOff x="2357422" y="3552712"/>
            <a:chExt cx="1143009" cy="806570"/>
          </a:xfrm>
        </p:grpSpPr>
        <p:sp>
          <p:nvSpPr>
            <p:cNvPr id="38" name="TextBox 37"/>
            <p:cNvSpPr txBox="1"/>
            <p:nvPr/>
          </p:nvSpPr>
          <p:spPr>
            <a:xfrm>
              <a:off x="2571736" y="3552712"/>
              <a:ext cx="928694" cy="419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2319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39" name="Straight Connector 38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3096253" y="3892116"/>
              <a:ext cx="214314" cy="41915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357422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4500562" y="1884118"/>
            <a:ext cx="1143008" cy="982887"/>
            <a:chOff x="2357423" y="3571876"/>
            <a:chExt cx="1143008" cy="787406"/>
          </a:xfrm>
        </p:grpSpPr>
        <p:sp>
          <p:nvSpPr>
            <p:cNvPr id="44" name="TextBox 43"/>
            <p:cNvSpPr txBox="1"/>
            <p:nvPr/>
          </p:nvSpPr>
          <p:spPr>
            <a:xfrm>
              <a:off x="2571736" y="3571876"/>
              <a:ext cx="928694" cy="41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1106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45" name="Straight Connector 44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3107521" y="3905912"/>
              <a:ext cx="214314" cy="41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2357423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725781" y="1952165"/>
            <a:ext cx="1168086" cy="1095617"/>
            <a:chOff x="2357423" y="3551416"/>
            <a:chExt cx="1168086" cy="877716"/>
          </a:xfrm>
        </p:grpSpPr>
        <p:sp>
          <p:nvSpPr>
            <p:cNvPr id="49" name="TextBox 48"/>
            <p:cNvSpPr txBox="1"/>
            <p:nvPr/>
          </p:nvSpPr>
          <p:spPr>
            <a:xfrm>
              <a:off x="2596815" y="3551416"/>
              <a:ext cx="928694" cy="4191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1218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50" name="Straight Connector 49"/>
            <p:cNvCxnSpPr/>
            <p:nvPr/>
          </p:nvCxnSpPr>
          <p:spPr>
            <a:xfrm rot="10800000">
              <a:off x="2643175" y="4357694"/>
              <a:ext cx="857256" cy="1588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3143241" y="3905912"/>
              <a:ext cx="21431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357423" y="3714752"/>
              <a:ext cx="2857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prstClr val="black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endParaRPr lang="en-US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32" name="Horizontal Scroll 31"/>
          <p:cNvSpPr/>
          <p:nvPr/>
        </p:nvSpPr>
        <p:spPr>
          <a:xfrm>
            <a:off x="6602506" y="5522932"/>
            <a:ext cx="1785918" cy="71438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SGK/115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2764163" y="2866014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9276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714875" y="2867006"/>
            <a:ext cx="906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7742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978854" y="2948414"/>
            <a:ext cx="10654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6090</a:t>
            </a:r>
            <a:endParaRPr lang="en-US" sz="2800" dirty="0">
              <a:solidFill>
                <a:prstClr val="black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04800" y="980728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1107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 2" panose="05020102010507070707"/>
              </a:rPr>
              <a:t>x</a:t>
            </a: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6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357422" y="100240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2319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 2" panose="05020102010507070707"/>
              </a:rPr>
              <a:t>x</a:t>
            </a: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4  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500562" y="1002401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1106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 2" panose="05020102010507070707"/>
              </a:rPr>
              <a:t>x</a:t>
            </a: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950852" y="980728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1218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  <a:sym typeface="Wingdings 2" panose="05020102010507070707"/>
              </a:rPr>
              <a:t>x</a:t>
            </a:r>
            <a:r>
              <a:rPr lang="en-US" sz="280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5</a:t>
            </a:r>
            <a:endParaRPr lang="en-US" sz="28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9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0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30" grpId="0"/>
      <p:bldP spid="34" grpId="0"/>
      <p:bldP spid="32" grpId="0" animBg="1"/>
      <p:bldP spid="33" grpId="0"/>
      <p:bldP spid="57" grpId="0"/>
      <p:bldP spid="64" grpId="0"/>
      <p:bldP spid="31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222208" y="153170"/>
            <a:ext cx="84582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1200"/>
              </a:spcBef>
            </a:pPr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3. Một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1425 kg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chở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7"/>
          <p:cNvSpPr txBox="1">
            <a:spLocks noChangeArrowheads="1"/>
          </p:cNvSpPr>
          <p:nvPr/>
        </p:nvSpPr>
        <p:spPr bwMode="auto">
          <a:xfrm>
            <a:off x="4005387" y="1697490"/>
            <a:ext cx="19347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u="sng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28" name="Text Box 16"/>
          <p:cNvSpPr txBox="1">
            <a:spLocks noChangeArrowheads="1"/>
          </p:cNvSpPr>
          <p:nvPr/>
        </p:nvSpPr>
        <p:spPr bwMode="auto">
          <a:xfrm>
            <a:off x="3401120" y="2343602"/>
            <a:ext cx="261104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32" name="Text Box 20"/>
          <p:cNvSpPr txBox="1">
            <a:spLocks noChangeArrowheads="1"/>
          </p:cNvSpPr>
          <p:nvPr/>
        </p:nvSpPr>
        <p:spPr bwMode="auto">
          <a:xfrm>
            <a:off x="3413646" y="2996952"/>
            <a:ext cx="25265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4512895" y="2345786"/>
            <a:ext cx="299144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1425 kg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4643114" y="3049796"/>
            <a:ext cx="316924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NI-Times" pitchFamily="2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NI-Times" pitchFamily="2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NI-Times" pitchFamily="2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NI-Times" pitchFamily="2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NI-Times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Times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 kg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5896" y="3636893"/>
            <a:ext cx="1828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27584" y="4149080"/>
            <a:ext cx="712879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Ba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xe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như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thế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chở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được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sz="2800" b="1" err="1">
                <a:solidFill>
                  <a:srgbClr val="0000FF"/>
                </a:solidFill>
                <a:latin typeface="Times New Roman" panose="02020603050405020304" pitchFamily="18" charset="0"/>
              </a:rPr>
              <a:t>số</a:t>
            </a:r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 ki-lô-gam gạo </a:t>
            </a:r>
            <a:r>
              <a:rPr lang="en-US" sz="2800" b="1" err="1">
                <a:solidFill>
                  <a:srgbClr val="0000FF"/>
                </a:solidFill>
                <a:latin typeface="Times New Roman" panose="02020603050405020304" pitchFamily="18" charset="0"/>
              </a:rPr>
              <a:t>là</a:t>
            </a:r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1425 x 3 = 4275 (kg)</a:t>
            </a:r>
            <a:endParaRPr 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lvl="0" algn="ctr"/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	   </a:t>
            </a:r>
            <a:r>
              <a:rPr lang="en-US" sz="2800" b="1" u="sng">
                <a:solidFill>
                  <a:srgbClr val="0000FF"/>
                </a:solidFill>
                <a:latin typeface="Times New Roman" panose="02020603050405020304" pitchFamily="18" charset="0"/>
              </a:rPr>
              <a:t>Đáp số</a:t>
            </a:r>
            <a:r>
              <a:rPr lang="en-US" sz="2800" b="1">
                <a:solidFill>
                  <a:srgbClr val="0000FF"/>
                </a:solidFill>
                <a:latin typeface="Times New Roman" panose="02020603050405020304" pitchFamily="18" charset="0"/>
              </a:rPr>
              <a:t>: 4275 kg gạo</a:t>
            </a:r>
            <a:endParaRPr lang="en-US" sz="2800" b="1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" name="Line 17"/>
          <p:cNvSpPr>
            <a:spLocks noChangeShapeType="1"/>
          </p:cNvSpPr>
          <p:nvPr/>
        </p:nvSpPr>
        <p:spPr bwMode="auto">
          <a:xfrm flipV="1">
            <a:off x="1475656" y="658568"/>
            <a:ext cx="1165990" cy="7257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 flipV="1">
            <a:off x="1856819" y="1212640"/>
            <a:ext cx="3867309" cy="2704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Horizontal Scroll 17"/>
          <p:cNvSpPr/>
          <p:nvPr/>
        </p:nvSpPr>
        <p:spPr>
          <a:xfrm>
            <a:off x="6929514" y="5964962"/>
            <a:ext cx="1785918" cy="71438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SGK/115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Line 17"/>
          <p:cNvSpPr>
            <a:spLocks noChangeShapeType="1"/>
          </p:cNvSpPr>
          <p:nvPr/>
        </p:nvSpPr>
        <p:spPr bwMode="auto">
          <a:xfrm flipV="1">
            <a:off x="3746786" y="651311"/>
            <a:ext cx="116599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Line 17"/>
          <p:cNvSpPr>
            <a:spLocks noChangeShapeType="1"/>
          </p:cNvSpPr>
          <p:nvPr/>
        </p:nvSpPr>
        <p:spPr bwMode="auto">
          <a:xfrm>
            <a:off x="6826749" y="611798"/>
            <a:ext cx="873696" cy="2634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9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8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8" grpId="0"/>
      <p:bldP spid="22" grpId="0"/>
      <p:bldP spid="38928" grpId="0"/>
      <p:bldP spid="38932" grpId="0"/>
      <p:bldP spid="26" grpId="0"/>
      <p:bldP spid="27" grpId="0"/>
      <p:bldP spid="16" grpId="0"/>
      <p:bldP spid="23" grpId="0" animBg="1"/>
      <p:bldP spid="25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1336" y="0"/>
            <a:ext cx="89631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4. Tính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1508m.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V="1">
            <a:off x="5727233" y="454245"/>
            <a:ext cx="2229143" cy="55967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306554" y="454245"/>
            <a:ext cx="388990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11560" y="2492896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……m ?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991366" y="1523320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1560" y="2060848"/>
            <a:ext cx="3960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     : 1508 m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3347864" y="3239710"/>
            <a:ext cx="324036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just"/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7"/>
          <p:cNvSpPr txBox="1">
            <a:spLocks noChangeArrowheads="1"/>
          </p:cNvSpPr>
          <p:nvPr/>
        </p:nvSpPr>
        <p:spPr bwMode="auto">
          <a:xfrm>
            <a:off x="1388557" y="3769876"/>
            <a:ext cx="5688632" cy="13849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Chu vi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1508 x 4 = 6032 (m)</a:t>
            </a:r>
            <a:endParaRPr lang="en-US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  <a:r>
              <a:rPr lang="en-US" sz="2800" b="1" u="sng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 số</a:t>
            </a:r>
            <a:r>
              <a:rPr lang="en-US" sz="28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6032m</a:t>
            </a:r>
            <a:endParaRPr lang="en-US" sz="28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Horizontal Scroll 19"/>
          <p:cNvSpPr/>
          <p:nvPr/>
        </p:nvSpPr>
        <p:spPr>
          <a:xfrm>
            <a:off x="6775541" y="5250582"/>
            <a:ext cx="1785918" cy="714380"/>
          </a:xfrm>
          <a:prstGeom prst="horizontalScroll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SGK/115</a:t>
            </a:r>
            <a:endParaRPr lang="en-US" sz="2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4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5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80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vi-VN" altLang="en-US" sz="28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457200" y="1447800"/>
            <a:ext cx="6705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32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 (tr. 116): </a:t>
            </a: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x</a:t>
            </a:r>
            <a:endParaRPr lang="en-US" altLang="en-US" sz="32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685800" y="2286000"/>
            <a:ext cx="7848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 : 3 = 1527               b) x : 4 = 1823</a:t>
            </a:r>
            <a:endParaRPr lang="en-US" altLang="en-US" sz="3200" b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69" name="Text Box 9"/>
          <p:cNvSpPr txBox="1">
            <a:spLocks noChangeArrowheads="1"/>
          </p:cNvSpPr>
          <p:nvPr/>
        </p:nvSpPr>
        <p:spPr bwMode="auto">
          <a:xfrm>
            <a:off x="762000" y="3048000"/>
            <a:ext cx="3773488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x   = 1527 x 3 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0" name="Text Box 10"/>
          <p:cNvSpPr txBox="1">
            <a:spLocks noChangeArrowheads="1"/>
          </p:cNvSpPr>
          <p:nvPr/>
        </p:nvSpPr>
        <p:spPr bwMode="auto">
          <a:xfrm>
            <a:off x="762000" y="3733800"/>
            <a:ext cx="3276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    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=  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4581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1" name="Text Box 11"/>
          <p:cNvSpPr txBox="1">
            <a:spLocks noChangeArrowheads="1"/>
          </p:cNvSpPr>
          <p:nvPr/>
        </p:nvSpPr>
        <p:spPr bwMode="auto">
          <a:xfrm>
            <a:off x="5029200" y="3048000"/>
            <a:ext cx="3505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x  = 1823 x 4 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2" name="Text Box 12"/>
          <p:cNvSpPr txBox="1">
            <a:spLocks noChangeArrowheads="1"/>
          </p:cNvSpPr>
          <p:nvPr/>
        </p:nvSpPr>
        <p:spPr bwMode="auto">
          <a:xfrm>
            <a:off x="5029200" y="3733800"/>
            <a:ext cx="3429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0000FF"/>
                </a:solidFill>
                <a:latin typeface="Arial" panose="020B0604020202020204" pitchFamily="34" charset="0"/>
              </a:rPr>
              <a:t>      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 =   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7292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5" name="Rectangle 17"/>
          <p:cNvSpPr>
            <a:spLocks noChangeArrowheads="1"/>
          </p:cNvSpPr>
          <p:nvPr/>
        </p:nvSpPr>
        <p:spPr bwMode="auto">
          <a:xfrm>
            <a:off x="2843808" y="777875"/>
            <a:ext cx="275503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Clr>
                <a:srgbClr val="0BD0D9"/>
              </a:buClr>
              <a:buSzPct val="95000"/>
              <a:buFont typeface="Wingdings 2" panose="05020102010507070707" pitchFamily="18" charset="2"/>
              <a:buNone/>
            </a:pP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2800" b="1" u="sng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  <a:endParaRPr lang="en-US" altLang="en-US" sz="2800" b="1" i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9"/>
          <p:cNvSpPr txBox="1">
            <a:spLocks noChangeArrowheads="1"/>
          </p:cNvSpPr>
          <p:nvPr/>
        </p:nvSpPr>
        <p:spPr bwMode="auto">
          <a:xfrm>
            <a:off x="3409863" y="140428"/>
            <a:ext cx="2063750" cy="58477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sz="3200" b="1" u="sng" kern="10" dirty="0">
                <a:ln w="9525">
                  <a:solidFill>
                    <a:srgbClr val="FF0000"/>
                  </a:solidFill>
                  <a:round/>
                </a:ln>
                <a:latin typeface="Times New Roman" panose="02020603050405020304"/>
                <a:cs typeface="Times New Roman" panose="02020603050405020304"/>
              </a:rPr>
              <a:t>TOÁN</a:t>
            </a:r>
            <a:endParaRPr lang="en-US" sz="3200" b="1" u="sng" kern="10" dirty="0">
              <a:ln w="9525">
                <a:solidFill>
                  <a:srgbClr val="FF0000"/>
                </a:solidFill>
                <a:round/>
              </a:ln>
              <a:latin typeface="Times New Roman" panose="02020603050405020304"/>
              <a:cs typeface="Times New Roman" panose="0202060305040502030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09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919"/>
                            </p:stCondLst>
                            <p:childTnLst>
                              <p:par>
                                <p:cTn id="11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409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409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097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0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7" grpId="0"/>
      <p:bldP spid="40968" grpId="0"/>
      <p:bldP spid="40969" grpId="0"/>
      <p:bldP spid="40970" grpId="0"/>
      <p:bldP spid="40971" grpId="0"/>
      <p:bldP spid="40972" grpId="0"/>
    </p:bldLst>
  </p:timing>
</p:sld>
</file>

<file path=ppt/theme/theme1.xml><?xml version="1.0" encoding="utf-8"?>
<a:theme xmlns:a="http://schemas.openxmlformats.org/drawingml/2006/main" name="Office Them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1997</Words>
  <Application>WPS Presentation</Application>
  <PresentationFormat>On-screen Show (4:3)</PresentationFormat>
  <Paragraphs>260</Paragraphs>
  <Slides>12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21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36" baseType="lpstr">
      <vt:lpstr>Arial</vt:lpstr>
      <vt:lpstr>SimSun</vt:lpstr>
      <vt:lpstr>Wingdings</vt:lpstr>
      <vt:lpstr>Times New Roman</vt:lpstr>
      <vt:lpstr>Calibri Light</vt:lpstr>
      <vt:lpstr>VnBangkok</vt:lpstr>
      <vt:lpstr>Segoe Print</vt:lpstr>
      <vt:lpstr>Calibri</vt:lpstr>
      <vt:lpstr>VNbritannic</vt:lpstr>
      <vt:lpstr>Amazone</vt:lpstr>
      <vt:lpstr>等线</vt:lpstr>
      <vt:lpstr>等线</vt:lpstr>
      <vt:lpstr>Calibri</vt:lpstr>
      <vt:lpstr>VNI-Times</vt:lpstr>
      <vt:lpstr>Tahoma</vt:lpstr>
      <vt:lpstr>Wingdings 2</vt:lpstr>
      <vt:lpstr>Wingdings 2</vt:lpstr>
      <vt:lpstr>Times New Roman</vt:lpstr>
      <vt:lpstr>方正喵呜体</vt:lpstr>
      <vt:lpstr>Microsoft YaHei</vt:lpstr>
      <vt:lpstr>Arial Unicode MS</vt:lpstr>
      <vt:lpstr>Office Theme</vt:lpstr>
      <vt:lpstr>1_Default Design</vt:lpstr>
      <vt:lpstr>1_Office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BKC</dc:creator>
  <cp:lastModifiedBy>HP PV</cp:lastModifiedBy>
  <cp:revision>228</cp:revision>
  <dcterms:created xsi:type="dcterms:W3CDTF">2011-11-11T15:18:00Z</dcterms:created>
  <dcterms:modified xsi:type="dcterms:W3CDTF">2022-03-21T12:30:55Z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080F0EA432634837BB06B58183A96E65</vt:lpwstr>
  </property>
  <property fmtid="{D5CDD505-2E9C-101B-9397-08002B2CF9AE}" pid="3" name="KSOProductBuildVer">
    <vt:lpwstr>1033-11.2.0.11042</vt:lpwstr>
  </property>
</Properties>
</file>