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9" r:id="rId2"/>
    <p:sldId id="256" r:id="rId3"/>
    <p:sldId id="299" r:id="rId4"/>
    <p:sldId id="304" r:id="rId5"/>
    <p:sldId id="262" r:id="rId6"/>
    <p:sldId id="263" r:id="rId7"/>
    <p:sldId id="267" r:id="rId8"/>
    <p:sldId id="295" r:id="rId9"/>
    <p:sldId id="307" r:id="rId10"/>
    <p:sldId id="309" r:id="rId11"/>
    <p:sldId id="310" r:id="rId12"/>
    <p:sldId id="312" r:id="rId13"/>
  </p:sldIdLst>
  <p:sldSz cx="12192000" cy="6858000"/>
  <p:notesSz cx="6858000" cy="9144000"/>
  <p:defaultTextStyle>
    <a:defPPr>
      <a:defRPr lang="en-US"/>
    </a:defPPr>
    <a:lvl1pPr marL="0" algn="l" defTabSz="91420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01" algn="l" defTabSz="91420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02" algn="l" defTabSz="91420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02" algn="l" defTabSz="91420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03" algn="l" defTabSz="91420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03" algn="l" defTabSz="91420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06" algn="l" defTabSz="91420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05" algn="l" defTabSz="91420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06" algn="l" defTabSz="91420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0A3D"/>
    <a:srgbClr val="F13F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74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4/1/21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163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4/1/21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01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7"/>
            <a:ext cx="2628900" cy="58118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7"/>
            <a:ext cx="7734300" cy="581183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4/1/21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08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4/1/21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720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4/1/21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76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4/1/21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85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6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4/1/21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924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4/1/21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95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4/1/21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254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27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4/1/21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315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9" y="987427"/>
            <a:ext cx="617220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4/1/21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71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8B9C1-1862-4FFC-A527-3308E549BC7F}" type="datetimeFigureOut">
              <a:rPr lang="en-US" smtClean="0"/>
              <a:t>4/1/21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853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-49605"/>
            <a:ext cx="9144000" cy="7031865"/>
          </a:xfrm>
        </p:spPr>
      </p:pic>
      <p:sp>
        <p:nvSpPr>
          <p:cNvPr id="5" name="Rectangle 4"/>
          <p:cNvSpPr/>
          <p:nvPr/>
        </p:nvSpPr>
        <p:spPr>
          <a:xfrm>
            <a:off x="3620665" y="1576466"/>
            <a:ext cx="6006773" cy="2585323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lIns="91440" tIns="45720" rIns="91440" bIns="45720">
            <a:spAutoFit/>
            <a:scene3d>
              <a:camera prst="perspectiveRelaxedModerately"/>
              <a:lightRig rig="threePt" dir="t"/>
            </a:scene3d>
          </a:bodyPr>
          <a:lstStyle/>
          <a:p>
            <a:pPr algn="ctr"/>
            <a:r>
              <a:rPr lang="en-US" sz="5400" b="1">
                <a:ln w="9525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Chµo mõng </a:t>
            </a:r>
          </a:p>
          <a:p>
            <a:pPr algn="ctr"/>
            <a:r>
              <a:rPr lang="en-US" sz="5400" b="1">
                <a:ln w="9525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c¸c thÇy c« gi¸o</a:t>
            </a:r>
          </a:p>
          <a:p>
            <a:pPr algn="ctr"/>
            <a:r>
              <a:rPr lang="en-US" sz="5400" b="1">
                <a:ln w="9525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vÒ dù giê</a:t>
            </a:r>
          </a:p>
        </p:txBody>
      </p:sp>
      <p:sp>
        <p:nvSpPr>
          <p:cNvPr id="7" name="Rectangle 6"/>
          <p:cNvSpPr/>
          <p:nvPr/>
        </p:nvSpPr>
        <p:spPr>
          <a:xfrm>
            <a:off x="4710405" y="5135160"/>
            <a:ext cx="41363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.VnAvant" panose="020B7200000000000000" pitchFamily="34" charset="0"/>
              </a:rPr>
              <a:t>TiÕt tËp ®äc</a:t>
            </a:r>
          </a:p>
        </p:txBody>
      </p:sp>
    </p:spTree>
    <p:extLst>
      <p:ext uri="{BB962C8B-B14F-4D97-AF65-F5344CB8AC3E}">
        <p14:creationId xmlns:p14="http://schemas.microsoft.com/office/powerpoint/2010/main" val="108690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1054608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83831" y="853027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.VnAvant" panose="020B7200000000000000" pitchFamily="34" charset="0"/>
              </a:rPr>
              <a:t>Chän tõ ng÷ ®Ó hoµn thiÖn c©u vµ viÕt c©u vµo vë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29554" y="2418776"/>
            <a:ext cx="99142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60A3D"/>
                </a:solidFill>
                <a:latin typeface=".VnAvant" panose="020B7200000000000000" pitchFamily="34" charset="0"/>
              </a:rPr>
              <a:t>      </a:t>
            </a:r>
            <a:r>
              <a:rPr lang="en-US" sz="3600" dirty="0" err="1">
                <a:solidFill>
                  <a:srgbClr val="F60A3D"/>
                </a:solidFill>
                <a:latin typeface=".VnAvant" panose="020B7200000000000000" pitchFamily="34" charset="0"/>
              </a:rPr>
              <a:t>nh¶y</a:t>
            </a:r>
            <a:r>
              <a:rPr lang="en-US" sz="3600" dirty="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>
                <a:solidFill>
                  <a:srgbClr val="F60A3D"/>
                </a:solidFill>
                <a:latin typeface=".VnAvant" panose="020B7200000000000000" pitchFamily="34" charset="0"/>
              </a:rPr>
              <a:t>nhãt</a:t>
            </a:r>
            <a:r>
              <a:rPr lang="en-US" sz="3600" dirty="0">
                <a:solidFill>
                  <a:srgbClr val="F60A3D"/>
                </a:solidFill>
                <a:latin typeface=".VnAvant" panose="020B7200000000000000" pitchFamily="34" charset="0"/>
              </a:rPr>
              <a:t>   </a:t>
            </a:r>
            <a:r>
              <a:rPr lang="en-US" sz="3600" dirty="0">
                <a:solidFill>
                  <a:srgbClr val="F60A3D"/>
                </a:solidFill>
                <a:latin typeface=".VnAvant" panose="020B7200000000000000" pitchFamily="34" charset="0"/>
              </a:rPr>
              <a:t>          </a:t>
            </a:r>
            <a:r>
              <a:rPr lang="en-US" sz="3600" dirty="0" err="1">
                <a:solidFill>
                  <a:srgbClr val="F60A3D"/>
                </a:solidFill>
                <a:latin typeface=".VnAvant" panose="020B7200000000000000" pitchFamily="34" charset="0"/>
              </a:rPr>
              <a:t>g©y</a:t>
            </a:r>
            <a:r>
              <a:rPr lang="en-US" sz="3600" dirty="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>
                <a:solidFill>
                  <a:srgbClr val="F60A3D"/>
                </a:solidFill>
                <a:latin typeface=".VnAvant" panose="020B7200000000000000" pitchFamily="34" charset="0"/>
              </a:rPr>
              <a:t>gæ</a:t>
            </a:r>
            <a:r>
              <a:rPr lang="en-US" sz="3600" dirty="0">
                <a:solidFill>
                  <a:srgbClr val="F60A3D"/>
                </a:solidFill>
                <a:latin typeface=".VnAvant" panose="020B7200000000000000" pitchFamily="34" charset="0"/>
              </a:rPr>
              <a:t>   </a:t>
            </a:r>
            <a:r>
              <a:rPr lang="en-US" sz="3600" dirty="0">
                <a:solidFill>
                  <a:srgbClr val="F60A3D"/>
                </a:solidFill>
                <a:latin typeface=".VnAvant" panose="020B7200000000000000" pitchFamily="34" charset="0"/>
              </a:rPr>
              <a:t>              </a:t>
            </a:r>
            <a:r>
              <a:rPr lang="en-US" sz="3600" dirty="0" err="1">
                <a:solidFill>
                  <a:srgbClr val="F60A3D"/>
                </a:solidFill>
                <a:latin typeface=".VnAvant" panose="020B7200000000000000" pitchFamily="34" charset="0"/>
              </a:rPr>
              <a:t>h¸t</a:t>
            </a:r>
            <a:r>
              <a:rPr lang="en-US" sz="3600" dirty="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endParaRPr lang="en-US" sz="3600" dirty="0">
              <a:solidFill>
                <a:srgbClr val="F60A3D"/>
              </a:solidFill>
              <a:latin typeface=".VnAvant" panose="020B7200000000000000" pitchFamily="34" charset="0"/>
            </a:endParaRPr>
          </a:p>
          <a:p>
            <a:r>
              <a:rPr lang="en-US" sz="3600" dirty="0">
                <a:solidFill>
                  <a:srgbClr val="F60A3D"/>
                </a:solidFill>
                <a:latin typeface=".VnAvant" panose="020B7200000000000000" pitchFamily="34" charset="0"/>
              </a:rPr>
              <a:t>          </a:t>
            </a:r>
            <a:r>
              <a:rPr lang="en-US" sz="3600" dirty="0" err="1">
                <a:solidFill>
                  <a:srgbClr val="F60A3D"/>
                </a:solidFill>
                <a:latin typeface=".VnAvant" panose="020B7200000000000000" pitchFamily="34" charset="0"/>
              </a:rPr>
              <a:t>tèt</a:t>
            </a:r>
            <a:r>
              <a:rPr lang="en-US" sz="3600" dirty="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>
                <a:solidFill>
                  <a:srgbClr val="F60A3D"/>
                </a:solidFill>
                <a:latin typeface=".VnAvant" panose="020B7200000000000000" pitchFamily="34" charset="0"/>
              </a:rPr>
              <a:t>bông</a:t>
            </a:r>
            <a:r>
              <a:rPr lang="en-US" sz="3600" dirty="0">
                <a:solidFill>
                  <a:srgbClr val="F60A3D"/>
                </a:solidFill>
                <a:latin typeface=".VnAvant" panose="020B7200000000000000" pitchFamily="34" charset="0"/>
              </a:rPr>
              <a:t>    </a:t>
            </a:r>
            <a:r>
              <a:rPr lang="en-US" sz="3600" dirty="0">
                <a:solidFill>
                  <a:srgbClr val="F60A3D"/>
                </a:solidFill>
                <a:latin typeface=".VnAvant" panose="020B7200000000000000" pitchFamily="34" charset="0"/>
              </a:rPr>
              <a:t>           </a:t>
            </a:r>
            <a:r>
              <a:rPr lang="en-US" sz="3600" dirty="0" err="1">
                <a:solidFill>
                  <a:srgbClr val="F60A3D"/>
                </a:solidFill>
                <a:latin typeface=".VnAvant" panose="020B7200000000000000" pitchFamily="34" charset="0"/>
              </a:rPr>
              <a:t>ch¨m</a:t>
            </a:r>
            <a:r>
              <a:rPr lang="en-US" sz="3600" dirty="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>
                <a:solidFill>
                  <a:srgbClr val="F60A3D"/>
                </a:solidFill>
                <a:latin typeface=".VnAvant" panose="020B7200000000000000" pitchFamily="34" charset="0"/>
              </a:rPr>
              <a:t>chØ</a:t>
            </a:r>
            <a:endParaRPr lang="en-US" sz="3600" dirty="0">
              <a:solidFill>
                <a:srgbClr val="F60A3D"/>
              </a:solidFill>
              <a:latin typeface=".VnAvant" panose="020B72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0" y="3821695"/>
            <a:ext cx="10546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 dirty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a) </a:t>
            </a:r>
            <a:r>
              <a:rPr lang="en-US" sz="3600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MÊy</a:t>
            </a:r>
            <a:r>
              <a:rPr lang="en-US" sz="3600" dirty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chó</a:t>
            </a:r>
            <a:r>
              <a:rPr lang="en-US" sz="3600" dirty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chim</a:t>
            </a:r>
            <a:r>
              <a:rPr lang="en-US" sz="3600" dirty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sÎ</a:t>
            </a:r>
            <a:r>
              <a:rPr lang="en-US" sz="3600" dirty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 ®</a:t>
            </a:r>
            <a:r>
              <a:rPr lang="en-US" sz="3600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ang</a:t>
            </a:r>
            <a:r>
              <a:rPr lang="en-US" sz="3600" dirty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 (…) </a:t>
            </a:r>
            <a:r>
              <a:rPr lang="en-US" sz="3600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trªn</a:t>
            </a:r>
            <a:r>
              <a:rPr lang="en-US" sz="3600" dirty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cµnh</a:t>
            </a:r>
            <a:r>
              <a:rPr lang="en-US" sz="3600" dirty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c©y</a:t>
            </a:r>
            <a:r>
              <a:rPr lang="en-US" sz="3600" dirty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0" y="5120308"/>
            <a:ext cx="10546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 dirty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b) </a:t>
            </a:r>
            <a:r>
              <a:rPr lang="en-US" sz="36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Ngư­êi</a:t>
            </a:r>
            <a:r>
              <a:rPr lang="en-US" sz="3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nµo</a:t>
            </a:r>
            <a:r>
              <a:rPr lang="en-US" sz="3600" dirty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 hay (…) </a:t>
            </a:r>
            <a:r>
              <a:rPr lang="en-US" sz="3600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th</a:t>
            </a:r>
            <a:r>
              <a:rPr lang="en-US" sz="3600" dirty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× </a:t>
            </a:r>
            <a:r>
              <a:rPr lang="en-US" sz="3600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sÏ</a:t>
            </a:r>
            <a:r>
              <a:rPr lang="en-US" sz="3600" dirty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kh«ng</a:t>
            </a:r>
            <a:r>
              <a:rPr lang="en-US" sz="3600" dirty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cã</a:t>
            </a:r>
            <a:r>
              <a:rPr lang="en-US" sz="3600" dirty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 b¹n </a:t>
            </a:r>
            <a:r>
              <a:rPr lang="en-US" sz="3600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bÌ</a:t>
            </a:r>
            <a:r>
              <a:rPr lang="en-US" sz="3600" dirty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0556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hông có mô tả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1" y="1025459"/>
            <a:ext cx="8572500" cy="479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025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65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00959"/>
            <a:ext cx="9144000" cy="653469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02621" y="876039"/>
            <a:ext cx="8164019" cy="4685900"/>
          </a:xfrm>
          <a:prstGeom prst="rect">
            <a:avLst/>
          </a:prstGeom>
          <a:noFill/>
        </p:spPr>
        <p:txBody>
          <a:bodyPr wrap="square" lIns="68580" tIns="34291" rIns="68580" bIns="34291">
            <a:spAutoFit/>
          </a:bodyPr>
          <a:lstStyle/>
          <a:p>
            <a:pPr algn="ctr"/>
            <a:r>
              <a:rPr lang="en-US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.VnAvant" panose="020B7200000000000000" pitchFamily="34" charset="0"/>
              </a:rPr>
              <a:t>Bµi</a:t>
            </a:r>
          </a:p>
          <a:p>
            <a:pPr algn="ctr"/>
            <a:endParaRPr lang="en-US" sz="60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.VnAvant" panose="020B7200000000000000" pitchFamily="34" charset="0"/>
            </a:endParaRPr>
          </a:p>
          <a:p>
            <a:pPr algn="ctr"/>
            <a:r>
              <a:rPr lang="en-US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.VnAvant" panose="020B7200000000000000" pitchFamily="34" charset="0"/>
              </a:rPr>
              <a:t>C©u hái cña sãi</a:t>
            </a:r>
          </a:p>
          <a:p>
            <a:pPr algn="ctr"/>
            <a:endParaRPr lang="en-US" sz="60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.VnAvant" panose="020B7200000000000000" pitchFamily="34" charset="0"/>
            </a:endParaRPr>
          </a:p>
          <a:p>
            <a:pPr algn="ctr"/>
            <a:endParaRPr lang="en-US" sz="60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78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hông có mô tả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05" b="38558"/>
          <a:stretch/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615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68558" y="196292"/>
            <a:ext cx="58322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.VnAvant" panose="020B7200000000000000" pitchFamily="34" charset="0"/>
              </a:rPr>
              <a:t>C©u</a:t>
            </a:r>
            <a:r>
              <a:rPr lang="en-US" sz="2400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.VnAvant" panose="020B7200000000000000" pitchFamily="34" charset="0"/>
              </a:rPr>
              <a:t>hái</a:t>
            </a:r>
            <a:r>
              <a:rPr lang="en-US" sz="2400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.VnAvant" panose="020B7200000000000000" pitchFamily="34" charset="0"/>
              </a:rPr>
              <a:t>cña</a:t>
            </a:r>
            <a:r>
              <a:rPr lang="en-US" sz="2400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.VnAvant" panose="020B7200000000000000" pitchFamily="34" charset="0"/>
              </a:rPr>
              <a:t>sãi</a:t>
            </a:r>
            <a:endParaRPr lang="en-US" sz="2400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8894" y="681632"/>
            <a:ext cx="111462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vi-VN" sz="2000" dirty="0">
                <a:solidFill>
                  <a:srgbClr val="0070C0"/>
                </a:solidFill>
                <a:latin typeface=".VnAvant" panose="020B7200000000000000" pitchFamily="34" charset="0"/>
              </a:rPr>
              <a:t>Mét </a:t>
            </a:r>
            <a:r>
              <a:rPr lang="vi-VN" sz="2000" dirty="0">
                <a:solidFill>
                  <a:srgbClr val="0070C0"/>
                </a:solidFill>
                <a:latin typeface=".VnAvant" panose="020B7200000000000000" pitchFamily="34" charset="0"/>
              </a:rPr>
              <a:t>chó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sãc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®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ang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chuyÒn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trªn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cµnh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c©y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bçng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trưît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ch©n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,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rơi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tróng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®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Çu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l·o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sãi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®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ang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ng¸i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ngñ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.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Sãi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chåm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dËy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,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tóm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lÊy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sãc</a:t>
            </a:r>
            <a:endParaRPr lang="en-US" sz="2000" dirty="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4764" y="1736276"/>
            <a:ext cx="6751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-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Xin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h·y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th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¶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t«i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ra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!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9168" y="1413397"/>
            <a:ext cx="5572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Sãc van nµi.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8893" y="2146413"/>
            <a:ext cx="12670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Sãi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nãi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: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98893" y="2514856"/>
            <a:ext cx="73033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- §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u­îc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, ta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sÏ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th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¶,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nh­ưng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ng­u¬i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h·y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nãi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chota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biÕt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8894" y="2924188"/>
            <a:ext cx="10805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V×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sao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bän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sãc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c¸c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ng­u¬i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cứ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nh¶y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nhãt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vui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®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ïa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suèt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ngµy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,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cßn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ta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lóc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nµo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còng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thÊy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buån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bực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8377" y="4080416"/>
            <a:ext cx="5457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-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Th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¶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t«i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ra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,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råi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t«i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sÏ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nãi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9917" y="3613768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Sãc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b¶o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19917" y="4512696"/>
            <a:ext cx="1966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Sãi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th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¶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sãc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ra.</a:t>
            </a:r>
            <a:endParaRPr lang="en-US" sz="2000" dirty="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8377" y="5483010"/>
            <a:ext cx="108156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       -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Mçi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khi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nh×n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thÊy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anh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,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chóng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t«I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®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Òu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bá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ch¹y v×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anh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hay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g©y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gæ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. 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Anh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hay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buån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bực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v×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anh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kh«ng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cã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b¹n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bÌ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.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Cßn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chóng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t«I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lóc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nµo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còng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vui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v×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chóng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t«I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cã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nhiÒu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b¹n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tèt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9917" y="4965912"/>
            <a:ext cx="69082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Sãc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nh¶y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tãt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lªn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</a:t>
            </a:r>
            <a:r>
              <a:rPr lang="en-US" sz="20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â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y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cao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,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råi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®¸p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väng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xuèng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69533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24951" y="2529844"/>
            <a:ext cx="67318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FF0000"/>
                </a:solidFill>
                <a:latin typeface=".VnAvant" panose="020B7200000000000000" pitchFamily="34" charset="0"/>
              </a:rPr>
              <a:t>Tr¶ lêi c©u hái</a:t>
            </a:r>
          </a:p>
        </p:txBody>
      </p:sp>
    </p:spTree>
    <p:extLst>
      <p:ext uri="{BB962C8B-B14F-4D97-AF65-F5344CB8AC3E}">
        <p14:creationId xmlns:p14="http://schemas.microsoft.com/office/powerpoint/2010/main" val="350318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73808" y="2523748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32" indent="-742932">
              <a:buAutoNum type="alphaLcParenR"/>
            </a:pPr>
            <a:r>
              <a:rPr lang="en-US" sz="3600">
                <a:latin typeface=".VnAvant" panose="020B7200000000000000" pitchFamily="34" charset="0"/>
              </a:rPr>
              <a:t>ChuyÖn g× x¶y ra khi sãc ®ang chuyÒn trªn cµnh c©y?</a:t>
            </a:r>
          </a:p>
        </p:txBody>
      </p:sp>
    </p:spTree>
    <p:extLst>
      <p:ext uri="{BB962C8B-B14F-4D97-AF65-F5344CB8AC3E}">
        <p14:creationId xmlns:p14="http://schemas.microsoft.com/office/powerpoint/2010/main" val="58245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08048" y="2468884"/>
            <a:ext cx="8759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.VnAvant" panose="020B7200000000000000" pitchFamily="34" charset="0"/>
              </a:rPr>
              <a:t>b) Sãi hái sãc ®iÒu g× ?</a:t>
            </a:r>
          </a:p>
        </p:txBody>
      </p:sp>
    </p:spTree>
    <p:extLst>
      <p:ext uri="{BB962C8B-B14F-4D97-AF65-F5344CB8AC3E}">
        <p14:creationId xmlns:p14="http://schemas.microsoft.com/office/powerpoint/2010/main" val="246620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08048" y="2468884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.VnAvant" panose="020B7200000000000000" pitchFamily="34" charset="0"/>
              </a:rPr>
              <a:t>c) V× sao sãi lóc nµo còng c¶m thÊy buån bùc?</a:t>
            </a:r>
          </a:p>
        </p:txBody>
      </p:sp>
    </p:spTree>
    <p:extLst>
      <p:ext uri="{BB962C8B-B14F-4D97-AF65-F5344CB8AC3E}">
        <p14:creationId xmlns:p14="http://schemas.microsoft.com/office/powerpoint/2010/main" val="128248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8048" y="2418776"/>
            <a:ext cx="87599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.VnAvant" panose="020B7200000000000000" pitchFamily="34" charset="0"/>
              </a:rPr>
              <a:t>ViÕt vµo vë c©u tr¶ lêi cho c©u hái c ë môc 3</a:t>
            </a:r>
          </a:p>
          <a:p>
            <a:endParaRPr lang="en-US" sz="3600">
              <a:latin typeface=".VnAvant" panose="020B7200000000000000" pitchFamily="34" charset="0"/>
            </a:endParaRPr>
          </a:p>
          <a:p>
            <a:r>
              <a:rPr lang="en-US" sz="3600">
                <a:latin typeface=".VnAvant" panose="020B7200000000000000" pitchFamily="34" charset="0"/>
              </a:rPr>
              <a:t>  </a:t>
            </a:r>
            <a:r>
              <a:rPr lang="en-US" sz="3600">
                <a:solidFill>
                  <a:srgbClr val="FFC000"/>
                </a:solidFill>
                <a:latin typeface=".VnAvant" panose="020B7200000000000000" pitchFamily="34" charset="0"/>
              </a:rPr>
              <a:t>Sãi lóc nµo còng c¶m thÊy buån  bùc v×(….)</a:t>
            </a:r>
          </a:p>
        </p:txBody>
      </p:sp>
    </p:spTree>
    <p:extLst>
      <p:ext uri="{BB962C8B-B14F-4D97-AF65-F5344CB8AC3E}">
        <p14:creationId xmlns:p14="http://schemas.microsoft.com/office/powerpoint/2010/main" val="122555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403</TotalTime>
  <Words>315</Words>
  <Application>Microsoft Office PowerPoint</Application>
  <PresentationFormat>Widescreen</PresentationFormat>
  <Paragraphs>31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.VnAvant</vt:lpstr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AutoBVT</cp:lastModifiedBy>
  <cp:revision>30</cp:revision>
  <dcterms:created xsi:type="dcterms:W3CDTF">2020-08-26T02:05:47Z</dcterms:created>
  <dcterms:modified xsi:type="dcterms:W3CDTF">2021-04-01T00:55:50Z</dcterms:modified>
</cp:coreProperties>
</file>