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72" r:id="rId4"/>
    <p:sldId id="273" r:id="rId5"/>
    <p:sldId id="278" r:id="rId6"/>
    <p:sldId id="28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80" r:id="rId15"/>
    <p:sldId id="265" r:id="rId16"/>
    <p:sldId id="267" r:id="rId17"/>
    <p:sldId id="269" r:id="rId18"/>
    <p:sldId id="282" r:id="rId19"/>
    <p:sldId id="283" r:id="rId20"/>
    <p:sldId id="28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1" d="100"/>
          <a:sy n="81" d="100"/>
        </p:scale>
        <p:origin x="-25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B10BC-243E-4CB9-AACA-1809D6123541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D02AD-DF9F-423E-9FA4-80D8BCC603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4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399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40455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6236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A110DEB-4855-4762-AE95-09758409A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5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4410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4725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001948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4872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15617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5979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2377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3166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03878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8DAC-A817-4D04-BD32-17D9F7179644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6929-84CF-449B-93BC-9479F5648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5" Type="http://schemas.openxmlformats.org/officeDocument/2006/relationships/image" Target="../media/image25.gi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xmlns="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453775" y="4401634"/>
            <a:ext cx="8859499" cy="2386012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378724" y="275774"/>
            <a:ext cx="11434555" cy="3382461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xmlns="" id="{A9FB60AA-B70A-4C9A-BE3D-8B41E0B72A2F}"/>
              </a:ext>
            </a:extLst>
          </p:cNvPr>
          <p:cNvSpPr txBox="1"/>
          <p:nvPr/>
        </p:nvSpPr>
        <p:spPr>
          <a:xfrm>
            <a:off x="2503067" y="942778"/>
            <a:ext cx="7717995" cy="192052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defRPr/>
            </a:pPr>
            <a:r>
              <a:rPr lang="vi-VN" altLang="zh-CN" sz="5400" b="1" u="sng" kern="800" dirty="0" smtClean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Toán</a:t>
            </a:r>
            <a:endParaRPr lang="vi-VN" altLang="zh-CN" sz="5400" b="1" u="sng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  <a:p>
            <a:pPr algn="ctr" defTabSz="914354">
              <a:lnSpc>
                <a:spcPct val="110000"/>
              </a:lnSpc>
              <a:defRPr/>
            </a:pPr>
            <a:r>
              <a:rPr lang="vi-VN" altLang="zh-CN" sz="5400" b="1" kern="800" dirty="0" smtClean="0">
                <a:ln w="28575">
                  <a:solidFill>
                    <a:prstClr val="black">
                      <a:lumMod val="65000"/>
                      <a:lumOff val="35000"/>
                    </a:prstClr>
                  </a:solidFill>
                </a:ln>
                <a:solidFill>
                  <a:srgbClr val="DB4453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+mn-lt"/>
              </a:rPr>
              <a:t>Diện tích hình thoi</a:t>
            </a:r>
            <a:endParaRPr lang="zh-CN" altLang="en-US" sz="5400" b="1" kern="800" dirty="0">
              <a:ln w="28575">
                <a:solidFill>
                  <a:prstClr val="black">
                    <a:lumMod val="65000"/>
                    <a:lumOff val="35000"/>
                  </a:prstClr>
                </a:solidFill>
              </a:ln>
              <a:solidFill>
                <a:srgbClr val="DB4453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3930806"/>
            <a:ext cx="3286127" cy="2956225"/>
          </a:xfrm>
          <a:prstGeom prst="rect">
            <a:avLst/>
          </a:prstGeom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658235"/>
            <a:ext cx="5999480" cy="3261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5865A4-F72C-4A33-B77D-D081C4DE0832}"/>
              </a:ext>
            </a:extLst>
          </p:cNvPr>
          <p:cNvSpPr/>
          <p:nvPr/>
        </p:nvSpPr>
        <p:spPr>
          <a:xfrm>
            <a:off x="0" y="-1"/>
            <a:ext cx="12192000" cy="1015663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5400" spc="2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spc="2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6000" spc="2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</a:t>
            </a:r>
            <a:r>
              <a:rPr lang="en-US" sz="6000" spc="2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VĨNH HÒA A</a:t>
            </a:r>
            <a:endParaRPr lang="en-US" sz="6000" spc="2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46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577012" y="517629"/>
            <a:ext cx="9144000" cy="3098731"/>
            <a:chOff x="0" y="768"/>
            <a:chExt cx="5760" cy="2185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83" y="1728"/>
              <a:ext cx="210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89" y="1518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447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6" y="1517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490" y="2352"/>
              <a:ext cx="34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364" y="2544"/>
              <a:ext cx="61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615" y="1439"/>
              <a:ext cx="2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0" y="1488"/>
              <a:ext cx="382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3344" y="1104"/>
              <a:ext cx="2138" cy="1248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4413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3359" y="1728"/>
              <a:ext cx="210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3072" y="1517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4224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5493" y="1548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20" name="AutoShape 51"/>
            <p:cNvSpPr>
              <a:spLocks noChangeArrowheads="1"/>
            </p:cNvSpPr>
            <p:nvPr/>
          </p:nvSpPr>
          <p:spPr bwMode="auto">
            <a:xfrm rot="5400000">
              <a:off x="4631" y="1515"/>
              <a:ext cx="624" cy="1049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1" name="AutoShape 52"/>
            <p:cNvSpPr>
              <a:spLocks noChangeArrowheads="1"/>
            </p:cNvSpPr>
            <p:nvPr/>
          </p:nvSpPr>
          <p:spPr bwMode="auto">
            <a:xfrm rot="5400000" flipV="1">
              <a:off x="3582" y="1516"/>
              <a:ext cx="624" cy="1048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2" name="Rectangle 54"/>
            <p:cNvSpPr>
              <a:spLocks noChangeArrowheads="1"/>
            </p:cNvSpPr>
            <p:nvPr/>
          </p:nvSpPr>
          <p:spPr bwMode="auto">
            <a:xfrm>
              <a:off x="3312" y="1727"/>
              <a:ext cx="2208" cy="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3" name="Text Box 49"/>
            <p:cNvSpPr txBox="1">
              <a:spLocks noChangeArrowheads="1"/>
            </p:cNvSpPr>
            <p:nvPr/>
          </p:nvSpPr>
          <p:spPr bwMode="auto">
            <a:xfrm>
              <a:off x="4272" y="1709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24" name="Group 45"/>
            <p:cNvGrpSpPr>
              <a:grpSpLocks/>
            </p:cNvGrpSpPr>
            <p:nvPr/>
          </p:nvGrpSpPr>
          <p:grpSpPr bwMode="auto">
            <a:xfrm>
              <a:off x="3334" y="1728"/>
              <a:ext cx="2148" cy="509"/>
              <a:chOff x="1380" y="2592"/>
              <a:chExt cx="2700" cy="1392"/>
            </a:xfrm>
          </p:grpSpPr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5" name="AutoShape 55"/>
            <p:cNvSpPr>
              <a:spLocks noChangeArrowheads="1"/>
            </p:cNvSpPr>
            <p:nvPr/>
          </p:nvSpPr>
          <p:spPr bwMode="auto">
            <a:xfrm rot="5400000">
              <a:off x="3573" y="890"/>
              <a:ext cx="624" cy="1049"/>
            </a:xfrm>
            <a:prstGeom prst="rtTriangle">
              <a:avLst/>
            </a:prstGeom>
            <a:solidFill>
              <a:srgbClr val="FFFF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6" name="AutoShape 56"/>
            <p:cNvSpPr>
              <a:spLocks noChangeArrowheads="1"/>
            </p:cNvSpPr>
            <p:nvPr/>
          </p:nvSpPr>
          <p:spPr bwMode="auto">
            <a:xfrm rot="5400000" flipV="1">
              <a:off x="4646" y="891"/>
              <a:ext cx="624" cy="1048"/>
            </a:xfrm>
            <a:prstGeom prst="rtTriangle">
              <a:avLst/>
            </a:prstGeom>
            <a:solidFill>
              <a:srgbClr val="FFFF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141" y="2189"/>
              <a:ext cx="61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510" y="1739"/>
              <a:ext cx="2208" cy="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557" y="1728"/>
              <a:ext cx="2148" cy="960"/>
              <a:chOff x="1380" y="2592"/>
              <a:chExt cx="2700" cy="1392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334" y="1104"/>
              <a:ext cx="1272" cy="1248"/>
              <a:chOff x="768" y="1968"/>
              <a:chExt cx="1968" cy="1248"/>
            </a:xfrm>
          </p:grpSpPr>
          <p:grpSp>
            <p:nvGrpSpPr>
              <p:cNvPr id="36" name="Group 14"/>
              <p:cNvGrpSpPr>
                <a:grpSpLocks/>
              </p:cNvGrpSpPr>
              <p:nvPr/>
            </p:nvGrpSpPr>
            <p:grpSpPr bwMode="auto">
              <a:xfrm>
                <a:off x="768" y="1968"/>
                <a:ext cx="1968" cy="1248"/>
                <a:chOff x="768" y="1968"/>
                <a:chExt cx="1968" cy="1248"/>
              </a:xfrm>
            </p:grpSpPr>
            <p:sp>
              <p:nvSpPr>
                <p:cNvPr id="38" name="Line 15"/>
                <p:cNvSpPr>
                  <a:spLocks noChangeShapeType="1"/>
                </p:cNvSpPr>
                <p:nvPr/>
              </p:nvSpPr>
              <p:spPr bwMode="auto">
                <a:xfrm>
                  <a:off x="768" y="1968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9" name="Line 16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550" y="1103"/>
              <a:ext cx="2138" cy="1248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grpSp>
          <p:nvGrpSpPr>
            <p:cNvPr id="32" name="Group 61"/>
            <p:cNvGrpSpPr>
              <a:grpSpLocks/>
            </p:cNvGrpSpPr>
            <p:nvPr/>
          </p:nvGrpSpPr>
          <p:grpSpPr bwMode="auto">
            <a:xfrm>
              <a:off x="558" y="1727"/>
              <a:ext cx="2113" cy="624"/>
              <a:chOff x="1632" y="3360"/>
              <a:chExt cx="2209" cy="624"/>
            </a:xfrm>
          </p:grpSpPr>
          <p:sp>
            <p:nvSpPr>
              <p:cNvPr id="34" name="AutoShape 58"/>
              <p:cNvSpPr>
                <a:spLocks noChangeArrowheads="1"/>
              </p:cNvSpPr>
              <p:nvPr/>
            </p:nvSpPr>
            <p:spPr bwMode="auto">
              <a:xfrm rot="5400000">
                <a:off x="2977" y="3119"/>
                <a:ext cx="624" cy="1105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35" name="AutoShape 59"/>
              <p:cNvSpPr>
                <a:spLocks noChangeArrowheads="1"/>
              </p:cNvSpPr>
              <p:nvPr/>
            </p:nvSpPr>
            <p:spPr bwMode="auto">
              <a:xfrm rot="5400000" flipV="1">
                <a:off x="1872" y="3120"/>
                <a:ext cx="624" cy="1104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1618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7" name="Group 72"/>
          <p:cNvGrpSpPr>
            <a:grpSpLocks/>
          </p:cNvGrpSpPr>
          <p:nvPr/>
        </p:nvGrpSpPr>
        <p:grpSpPr bwMode="auto">
          <a:xfrm>
            <a:off x="834887" y="3665249"/>
            <a:ext cx="11039061" cy="2819400"/>
            <a:chOff x="192" y="2448"/>
            <a:chExt cx="5424" cy="1776"/>
          </a:xfrm>
        </p:grpSpPr>
        <p:sp>
          <p:nvSpPr>
            <p:cNvPr id="48" name="Text Box 65"/>
            <p:cNvSpPr txBox="1">
              <a:spLocks noChangeArrowheads="1"/>
            </p:cNvSpPr>
            <p:nvPr/>
          </p:nvSpPr>
          <p:spPr bwMode="auto">
            <a:xfrm>
              <a:off x="1307" y="2448"/>
              <a:ext cx="31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err="1">
                  <a:solidFill>
                    <a:srgbClr val="00B050"/>
                  </a:solidFill>
                </a:rPr>
                <a:t>Hãy</a:t>
              </a:r>
              <a:r>
                <a:rPr lang="en-US" b="1" dirty="0">
                  <a:solidFill>
                    <a:srgbClr val="00B050"/>
                  </a:solidFill>
                </a:rPr>
                <a:t> so </a:t>
              </a:r>
              <a:r>
                <a:rPr lang="en-US" b="1" dirty="0" err="1">
                  <a:solidFill>
                    <a:srgbClr val="00B050"/>
                  </a:solidFill>
                </a:rPr>
                <a:t>sánh</a:t>
              </a:r>
              <a:r>
                <a:rPr lang="en-US" b="1" dirty="0">
                  <a:solidFill>
                    <a:srgbClr val="00B050"/>
                  </a:solidFill>
                </a:rPr>
                <a:t>: </a:t>
              </a:r>
            </a:p>
          </p:txBody>
        </p:sp>
        <p:sp>
          <p:nvSpPr>
            <p:cNvPr id="49" name="Text Box 66"/>
            <p:cNvSpPr txBox="1">
              <a:spLocks noChangeArrowheads="1"/>
            </p:cNvSpPr>
            <p:nvPr/>
          </p:nvSpPr>
          <p:spPr bwMode="auto">
            <a:xfrm>
              <a:off x="240" y="2910"/>
              <a:ext cx="537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Diện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hình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thoi</a:t>
              </a:r>
              <a:r>
                <a:rPr lang="en-US" dirty="0">
                  <a:solidFill>
                    <a:srgbClr val="002060"/>
                  </a:solidFill>
                </a:rPr>
                <a:t> ABCD </a:t>
              </a:r>
              <a:r>
                <a:rPr lang="en-US" dirty="0" err="1">
                  <a:solidFill>
                    <a:srgbClr val="002060"/>
                  </a:solidFill>
                </a:rPr>
                <a:t>với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diện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tích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hình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chữ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nhật</a:t>
              </a:r>
              <a:r>
                <a:rPr lang="en-US" dirty="0">
                  <a:solidFill>
                    <a:srgbClr val="002060"/>
                  </a:solidFill>
                </a:rPr>
                <a:t> MNCA</a:t>
              </a:r>
              <a:r>
                <a:rPr lang="en-US" sz="4000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50" name="Rectangle 68"/>
            <p:cNvSpPr>
              <a:spLocks noChangeArrowheads="1"/>
            </p:cNvSpPr>
            <p:nvPr/>
          </p:nvSpPr>
          <p:spPr bwMode="auto">
            <a:xfrm>
              <a:off x="192" y="2832"/>
              <a:ext cx="5424" cy="1392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>
                <a:solidFill>
                  <a:srgbClr val="002060"/>
                </a:solidFill>
              </a:endParaRPr>
            </a:p>
          </p:txBody>
        </p:sp>
      </p:grpSp>
      <p:sp>
        <p:nvSpPr>
          <p:cNvPr id="52" name="Text Box 73"/>
          <p:cNvSpPr txBox="1">
            <a:spLocks noChangeArrowheads="1"/>
          </p:cNvSpPr>
          <p:nvPr/>
        </p:nvSpPr>
        <p:spPr bwMode="auto">
          <a:xfrm>
            <a:off x="6301412" y="517629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53" name="Text Box 74"/>
          <p:cNvSpPr txBox="1">
            <a:spLocks noChangeArrowheads="1"/>
          </p:cNvSpPr>
          <p:nvPr/>
        </p:nvSpPr>
        <p:spPr bwMode="auto">
          <a:xfrm>
            <a:off x="10103475" y="470004"/>
            <a:ext cx="693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N</a:t>
            </a:r>
          </a:p>
        </p:txBody>
      </p:sp>
      <p:grpSp>
        <p:nvGrpSpPr>
          <p:cNvPr id="54" name="Group 75"/>
          <p:cNvGrpSpPr>
            <a:grpSpLocks/>
          </p:cNvGrpSpPr>
          <p:nvPr/>
        </p:nvGrpSpPr>
        <p:grpSpPr bwMode="auto">
          <a:xfrm>
            <a:off x="8663612" y="1068421"/>
            <a:ext cx="409575" cy="838200"/>
            <a:chOff x="4800" y="2160"/>
            <a:chExt cx="258" cy="528"/>
          </a:xfrm>
        </p:grpSpPr>
        <p:sp>
          <p:nvSpPr>
            <p:cNvPr id="55" name="Text Box 76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56" name="Group 77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57" name="Text Box 78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58" name="Line 79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59" name="Group 80"/>
          <p:cNvGrpSpPr>
            <a:grpSpLocks/>
          </p:cNvGrpSpPr>
          <p:nvPr/>
        </p:nvGrpSpPr>
        <p:grpSpPr bwMode="auto">
          <a:xfrm>
            <a:off x="4234487" y="1773271"/>
            <a:ext cx="390525" cy="866775"/>
            <a:chOff x="3264" y="2208"/>
            <a:chExt cx="246" cy="546"/>
          </a:xfrm>
        </p:grpSpPr>
        <p:sp>
          <p:nvSpPr>
            <p:cNvPr id="60" name="Text Box 81"/>
            <p:cNvSpPr txBox="1">
              <a:spLocks noChangeArrowheads="1"/>
            </p:cNvSpPr>
            <p:nvPr/>
          </p:nvSpPr>
          <p:spPr bwMode="auto">
            <a:xfrm>
              <a:off x="3270" y="246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61" name="Text Box 82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62" name="Line 83"/>
            <p:cNvSpPr>
              <a:spLocks noChangeShapeType="1"/>
            </p:cNvSpPr>
            <p:nvPr/>
          </p:nvSpPr>
          <p:spPr bwMode="auto">
            <a:xfrm>
              <a:off x="3264" y="2490"/>
              <a:ext cx="24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3" name="Group 84"/>
          <p:cNvGrpSpPr>
            <a:grpSpLocks/>
          </p:cNvGrpSpPr>
          <p:nvPr/>
        </p:nvGrpSpPr>
        <p:grpSpPr bwMode="auto">
          <a:xfrm>
            <a:off x="3682037" y="1087471"/>
            <a:ext cx="409575" cy="838200"/>
            <a:chOff x="4800" y="2160"/>
            <a:chExt cx="258" cy="528"/>
          </a:xfrm>
        </p:grpSpPr>
        <p:sp>
          <p:nvSpPr>
            <p:cNvPr id="64" name="Text Box 85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65" name="Group 86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7" name="Line 88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8" name="Text Box 89"/>
          <p:cNvSpPr txBox="1">
            <a:spLocks noChangeArrowheads="1"/>
          </p:cNvSpPr>
          <p:nvPr/>
        </p:nvSpPr>
        <p:spPr bwMode="auto">
          <a:xfrm>
            <a:off x="3710268" y="1626427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851338" y="5070393"/>
            <a:ext cx="10862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2060"/>
                </a:solidFill>
              </a:rPr>
              <a:t>Diện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thoi</a:t>
            </a:r>
            <a:r>
              <a:rPr lang="en-US" dirty="0">
                <a:solidFill>
                  <a:srgbClr val="002060"/>
                </a:solidFill>
              </a:rPr>
              <a:t> ABCD </a:t>
            </a:r>
            <a:r>
              <a:rPr lang="en-US" b="1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tích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nhật</a:t>
            </a:r>
            <a:r>
              <a:rPr lang="en-US" dirty="0">
                <a:solidFill>
                  <a:srgbClr val="002060"/>
                </a:solidFill>
              </a:rPr>
              <a:t> MNCA.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5" y="4115"/>
            <a:ext cx="1848869" cy="22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329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577012" y="517629"/>
            <a:ext cx="9144000" cy="3098731"/>
            <a:chOff x="0" y="768"/>
            <a:chExt cx="5760" cy="2185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83" y="1728"/>
              <a:ext cx="210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89" y="1518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447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686" y="1517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490" y="2352"/>
              <a:ext cx="34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364" y="2544"/>
              <a:ext cx="61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615" y="1439"/>
              <a:ext cx="2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0" y="1488"/>
              <a:ext cx="382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3344" y="1104"/>
              <a:ext cx="2138" cy="1248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4413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3359" y="1728"/>
              <a:ext cx="210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3072" y="1517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4224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5493" y="1548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20" name="AutoShape 51"/>
            <p:cNvSpPr>
              <a:spLocks noChangeArrowheads="1"/>
            </p:cNvSpPr>
            <p:nvPr/>
          </p:nvSpPr>
          <p:spPr bwMode="auto">
            <a:xfrm rot="5400000">
              <a:off x="4631" y="1515"/>
              <a:ext cx="624" cy="1049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1" name="AutoShape 52"/>
            <p:cNvSpPr>
              <a:spLocks noChangeArrowheads="1"/>
            </p:cNvSpPr>
            <p:nvPr/>
          </p:nvSpPr>
          <p:spPr bwMode="auto">
            <a:xfrm rot="5400000" flipV="1">
              <a:off x="3582" y="1516"/>
              <a:ext cx="624" cy="1048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2" name="Rectangle 54"/>
            <p:cNvSpPr>
              <a:spLocks noChangeArrowheads="1"/>
            </p:cNvSpPr>
            <p:nvPr/>
          </p:nvSpPr>
          <p:spPr bwMode="auto">
            <a:xfrm>
              <a:off x="3312" y="1727"/>
              <a:ext cx="2208" cy="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3" name="Text Box 49"/>
            <p:cNvSpPr txBox="1">
              <a:spLocks noChangeArrowheads="1"/>
            </p:cNvSpPr>
            <p:nvPr/>
          </p:nvSpPr>
          <p:spPr bwMode="auto">
            <a:xfrm>
              <a:off x="4272" y="1709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24" name="Group 45"/>
            <p:cNvGrpSpPr>
              <a:grpSpLocks/>
            </p:cNvGrpSpPr>
            <p:nvPr/>
          </p:nvGrpSpPr>
          <p:grpSpPr bwMode="auto">
            <a:xfrm>
              <a:off x="3334" y="1728"/>
              <a:ext cx="2148" cy="509"/>
              <a:chOff x="1380" y="2592"/>
              <a:chExt cx="2700" cy="1392"/>
            </a:xfrm>
          </p:grpSpPr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5" name="AutoShape 55"/>
            <p:cNvSpPr>
              <a:spLocks noChangeArrowheads="1"/>
            </p:cNvSpPr>
            <p:nvPr/>
          </p:nvSpPr>
          <p:spPr bwMode="auto">
            <a:xfrm rot="5400000">
              <a:off x="3573" y="890"/>
              <a:ext cx="624" cy="1049"/>
            </a:xfrm>
            <a:prstGeom prst="rtTriangle">
              <a:avLst/>
            </a:prstGeom>
            <a:solidFill>
              <a:srgbClr val="FFFF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6" name="AutoShape 56"/>
            <p:cNvSpPr>
              <a:spLocks noChangeArrowheads="1"/>
            </p:cNvSpPr>
            <p:nvPr/>
          </p:nvSpPr>
          <p:spPr bwMode="auto">
            <a:xfrm rot="5400000" flipV="1">
              <a:off x="4646" y="891"/>
              <a:ext cx="624" cy="1048"/>
            </a:xfrm>
            <a:prstGeom prst="rtTriangle">
              <a:avLst/>
            </a:prstGeom>
            <a:solidFill>
              <a:srgbClr val="FFFF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4141" y="2189"/>
              <a:ext cx="61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510" y="1739"/>
              <a:ext cx="2208" cy="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557" y="1728"/>
              <a:ext cx="2148" cy="960"/>
              <a:chOff x="1380" y="2592"/>
              <a:chExt cx="2700" cy="1392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334" y="1104"/>
              <a:ext cx="1272" cy="1248"/>
              <a:chOff x="768" y="1968"/>
              <a:chExt cx="1968" cy="1248"/>
            </a:xfrm>
          </p:grpSpPr>
          <p:grpSp>
            <p:nvGrpSpPr>
              <p:cNvPr id="36" name="Group 14"/>
              <p:cNvGrpSpPr>
                <a:grpSpLocks/>
              </p:cNvGrpSpPr>
              <p:nvPr/>
            </p:nvGrpSpPr>
            <p:grpSpPr bwMode="auto">
              <a:xfrm>
                <a:off x="768" y="1968"/>
                <a:ext cx="1968" cy="1248"/>
                <a:chOff x="768" y="1968"/>
                <a:chExt cx="1968" cy="1248"/>
              </a:xfrm>
            </p:grpSpPr>
            <p:sp>
              <p:nvSpPr>
                <p:cNvPr id="38" name="Line 15"/>
                <p:cNvSpPr>
                  <a:spLocks noChangeShapeType="1"/>
                </p:cNvSpPr>
                <p:nvPr/>
              </p:nvSpPr>
              <p:spPr bwMode="auto">
                <a:xfrm>
                  <a:off x="768" y="1968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9" name="Line 16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550" y="1103"/>
              <a:ext cx="2138" cy="1248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grpSp>
          <p:nvGrpSpPr>
            <p:cNvPr id="32" name="Group 61"/>
            <p:cNvGrpSpPr>
              <a:grpSpLocks/>
            </p:cNvGrpSpPr>
            <p:nvPr/>
          </p:nvGrpSpPr>
          <p:grpSpPr bwMode="auto">
            <a:xfrm>
              <a:off x="558" y="1727"/>
              <a:ext cx="2113" cy="624"/>
              <a:chOff x="1632" y="3360"/>
              <a:chExt cx="2209" cy="624"/>
            </a:xfrm>
          </p:grpSpPr>
          <p:sp>
            <p:nvSpPr>
              <p:cNvPr id="34" name="AutoShape 58"/>
              <p:cNvSpPr>
                <a:spLocks noChangeArrowheads="1"/>
              </p:cNvSpPr>
              <p:nvPr/>
            </p:nvSpPr>
            <p:spPr bwMode="auto">
              <a:xfrm rot="5400000">
                <a:off x="2977" y="3119"/>
                <a:ext cx="624" cy="1105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35" name="AutoShape 59"/>
              <p:cNvSpPr>
                <a:spLocks noChangeArrowheads="1"/>
              </p:cNvSpPr>
              <p:nvPr/>
            </p:nvSpPr>
            <p:spPr bwMode="auto">
              <a:xfrm rot="5400000" flipV="1">
                <a:off x="1872" y="3120"/>
                <a:ext cx="624" cy="1104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33" name="Line 6"/>
            <p:cNvSpPr>
              <a:spLocks noChangeShapeType="1"/>
            </p:cNvSpPr>
            <p:nvPr/>
          </p:nvSpPr>
          <p:spPr bwMode="auto">
            <a:xfrm>
              <a:off x="1618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2" name="Text Box 73"/>
          <p:cNvSpPr txBox="1">
            <a:spLocks noChangeArrowheads="1"/>
          </p:cNvSpPr>
          <p:nvPr/>
        </p:nvSpPr>
        <p:spPr bwMode="auto">
          <a:xfrm>
            <a:off x="6301412" y="517629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53" name="Text Box 74"/>
          <p:cNvSpPr txBox="1">
            <a:spLocks noChangeArrowheads="1"/>
          </p:cNvSpPr>
          <p:nvPr/>
        </p:nvSpPr>
        <p:spPr bwMode="auto">
          <a:xfrm>
            <a:off x="10103475" y="470004"/>
            <a:ext cx="693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N</a:t>
            </a:r>
          </a:p>
        </p:txBody>
      </p:sp>
      <p:grpSp>
        <p:nvGrpSpPr>
          <p:cNvPr id="54" name="Group 75"/>
          <p:cNvGrpSpPr>
            <a:grpSpLocks/>
          </p:cNvGrpSpPr>
          <p:nvPr/>
        </p:nvGrpSpPr>
        <p:grpSpPr bwMode="auto">
          <a:xfrm>
            <a:off x="8663612" y="1068421"/>
            <a:ext cx="409575" cy="838200"/>
            <a:chOff x="4800" y="2160"/>
            <a:chExt cx="258" cy="528"/>
          </a:xfrm>
        </p:grpSpPr>
        <p:sp>
          <p:nvSpPr>
            <p:cNvPr id="55" name="Text Box 76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56" name="Group 77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57" name="Text Box 78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58" name="Line 79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59" name="Group 80"/>
          <p:cNvGrpSpPr>
            <a:grpSpLocks/>
          </p:cNvGrpSpPr>
          <p:nvPr/>
        </p:nvGrpSpPr>
        <p:grpSpPr bwMode="auto">
          <a:xfrm>
            <a:off x="4234487" y="1773271"/>
            <a:ext cx="390525" cy="866775"/>
            <a:chOff x="3264" y="2208"/>
            <a:chExt cx="246" cy="546"/>
          </a:xfrm>
        </p:grpSpPr>
        <p:sp>
          <p:nvSpPr>
            <p:cNvPr id="60" name="Text Box 81"/>
            <p:cNvSpPr txBox="1">
              <a:spLocks noChangeArrowheads="1"/>
            </p:cNvSpPr>
            <p:nvPr/>
          </p:nvSpPr>
          <p:spPr bwMode="auto">
            <a:xfrm>
              <a:off x="3270" y="246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61" name="Text Box 82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62" name="Line 83"/>
            <p:cNvSpPr>
              <a:spLocks noChangeShapeType="1"/>
            </p:cNvSpPr>
            <p:nvPr/>
          </p:nvSpPr>
          <p:spPr bwMode="auto">
            <a:xfrm>
              <a:off x="3264" y="2490"/>
              <a:ext cx="24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3" name="Group 84"/>
          <p:cNvGrpSpPr>
            <a:grpSpLocks/>
          </p:cNvGrpSpPr>
          <p:nvPr/>
        </p:nvGrpSpPr>
        <p:grpSpPr bwMode="auto">
          <a:xfrm>
            <a:off x="3682037" y="1087471"/>
            <a:ext cx="409575" cy="838200"/>
            <a:chOff x="4800" y="2160"/>
            <a:chExt cx="258" cy="528"/>
          </a:xfrm>
        </p:grpSpPr>
        <p:sp>
          <p:nvSpPr>
            <p:cNvPr id="64" name="Text Box 85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65" name="Group 86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7" name="Line 88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8" name="Text Box 89"/>
          <p:cNvSpPr txBox="1">
            <a:spLocks noChangeArrowheads="1"/>
          </p:cNvSpPr>
          <p:nvPr/>
        </p:nvSpPr>
        <p:spPr bwMode="auto">
          <a:xfrm>
            <a:off x="3710268" y="1626427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1842343" y="4113953"/>
            <a:ext cx="88466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solidFill>
                  <a:srgbClr val="002060"/>
                </a:solidFill>
              </a:rPr>
              <a:t>Chiều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dài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hình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chữ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nhật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bằng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đường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chéo</a:t>
            </a:r>
            <a:r>
              <a:rPr lang="en-US" b="1" dirty="0">
                <a:solidFill>
                  <a:srgbClr val="002060"/>
                </a:solidFill>
              </a:rPr>
              <a:t> AC.</a:t>
            </a:r>
          </a:p>
        </p:txBody>
      </p:sp>
      <p:sp>
        <p:nvSpPr>
          <p:cNvPr id="72" name="Rectangle 49"/>
          <p:cNvSpPr>
            <a:spLocks noChangeArrowheads="1"/>
          </p:cNvSpPr>
          <p:nvPr/>
        </p:nvSpPr>
        <p:spPr bwMode="auto">
          <a:xfrm>
            <a:off x="1721475" y="3452648"/>
            <a:ext cx="8839200" cy="3081311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solidFill>
                <a:srgbClr val="002060"/>
              </a:solidFill>
            </a:endParaRPr>
          </a:p>
        </p:txBody>
      </p:sp>
      <p:grpSp>
        <p:nvGrpSpPr>
          <p:cNvPr id="73" name="Group 60"/>
          <p:cNvGrpSpPr>
            <a:grpSpLocks/>
          </p:cNvGrpSpPr>
          <p:nvPr/>
        </p:nvGrpSpPr>
        <p:grpSpPr bwMode="auto">
          <a:xfrm>
            <a:off x="1702425" y="5421439"/>
            <a:ext cx="9364663" cy="995363"/>
            <a:chOff x="132" y="3648"/>
            <a:chExt cx="5899" cy="627"/>
          </a:xfrm>
        </p:grpSpPr>
        <p:sp>
          <p:nvSpPr>
            <p:cNvPr id="74" name="Text Box 50"/>
            <p:cNvSpPr txBox="1">
              <a:spLocks noChangeArrowheads="1"/>
            </p:cNvSpPr>
            <p:nvPr/>
          </p:nvSpPr>
          <p:spPr bwMode="auto">
            <a:xfrm>
              <a:off x="132" y="3763"/>
              <a:ext cx="5899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002060"/>
                  </a:solidFill>
                </a:rPr>
                <a:t>Chiều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rộng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hình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chữ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nhật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</a:rPr>
                <a:t>bằng</a:t>
              </a:r>
              <a:r>
                <a:rPr lang="en-US" b="1" dirty="0">
                  <a:solidFill>
                    <a:srgbClr val="002060"/>
                  </a:solidFill>
                </a:rPr>
                <a:t>     </a:t>
              </a:r>
              <a:r>
                <a:rPr lang="en-US" b="1" dirty="0" err="1">
                  <a:solidFill>
                    <a:srgbClr val="002060"/>
                  </a:solidFill>
                </a:rPr>
                <a:t>đường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chéo</a:t>
              </a:r>
              <a:r>
                <a:rPr lang="en-US" b="1" dirty="0">
                  <a:solidFill>
                    <a:srgbClr val="002060"/>
                  </a:solidFill>
                </a:rPr>
                <a:t> BD.</a:t>
              </a:r>
            </a:p>
          </p:txBody>
        </p:sp>
        <p:grpSp>
          <p:nvGrpSpPr>
            <p:cNvPr id="75" name="Group 59"/>
            <p:cNvGrpSpPr>
              <a:grpSpLocks/>
            </p:cNvGrpSpPr>
            <p:nvPr/>
          </p:nvGrpSpPr>
          <p:grpSpPr bwMode="auto">
            <a:xfrm>
              <a:off x="3696" y="3648"/>
              <a:ext cx="240" cy="627"/>
              <a:chOff x="3696" y="3648"/>
              <a:chExt cx="240" cy="627"/>
            </a:xfrm>
          </p:grpSpPr>
          <p:sp>
            <p:nvSpPr>
              <p:cNvPr id="76" name="Text Box 53"/>
              <p:cNvSpPr txBox="1">
                <a:spLocks noChangeArrowheads="1"/>
              </p:cNvSpPr>
              <p:nvPr/>
            </p:nvSpPr>
            <p:spPr bwMode="auto">
              <a:xfrm>
                <a:off x="3696" y="3648"/>
                <a:ext cx="2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002060"/>
                    </a:solidFill>
                  </a:rPr>
                  <a:t>1</a:t>
                </a:r>
              </a:p>
            </p:txBody>
          </p:sp>
          <p:sp>
            <p:nvSpPr>
              <p:cNvPr id="77" name="Line 54"/>
              <p:cNvSpPr>
                <a:spLocks noChangeShapeType="1"/>
              </p:cNvSpPr>
              <p:nvPr/>
            </p:nvSpPr>
            <p:spPr bwMode="auto">
              <a:xfrm>
                <a:off x="3696" y="3990"/>
                <a:ext cx="2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78" name="Text Box 55"/>
              <p:cNvSpPr txBox="1">
                <a:spLocks noChangeArrowheads="1"/>
              </p:cNvSpPr>
              <p:nvPr/>
            </p:nvSpPr>
            <p:spPr bwMode="auto">
              <a:xfrm>
                <a:off x="3708" y="39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2060"/>
                    </a:solidFill>
                  </a:rPr>
                  <a:t>2</a:t>
                </a:r>
              </a:p>
            </p:txBody>
          </p:sp>
        </p:grpSp>
      </p:grpSp>
      <p:sp>
        <p:nvSpPr>
          <p:cNvPr id="79" name="Text Box 67"/>
          <p:cNvSpPr txBox="1">
            <a:spLocks noChangeArrowheads="1"/>
          </p:cNvSpPr>
          <p:nvPr/>
        </p:nvSpPr>
        <p:spPr bwMode="auto">
          <a:xfrm>
            <a:off x="1705965" y="353761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</a:rPr>
              <a:t>2. </a:t>
            </a:r>
            <a:r>
              <a:rPr lang="en-US" dirty="0" err="1">
                <a:solidFill>
                  <a:srgbClr val="002060"/>
                </a:solidFill>
              </a:rPr>
              <a:t>Chiều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đường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chéo</a:t>
            </a:r>
            <a:r>
              <a:rPr lang="en-US" dirty="0">
                <a:solidFill>
                  <a:srgbClr val="002060"/>
                </a:solidFill>
              </a:rPr>
              <a:t> AC.</a:t>
            </a:r>
          </a:p>
        </p:txBody>
      </p:sp>
      <p:sp>
        <p:nvSpPr>
          <p:cNvPr id="80" name="Text Box 71"/>
          <p:cNvSpPr txBox="1">
            <a:spLocks noChangeArrowheads="1"/>
          </p:cNvSpPr>
          <p:nvPr/>
        </p:nvSpPr>
        <p:spPr bwMode="auto">
          <a:xfrm>
            <a:off x="1942448" y="4883009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</a:rPr>
              <a:t>3. </a:t>
            </a:r>
            <a:r>
              <a:rPr lang="en-US" dirty="0" err="1">
                <a:solidFill>
                  <a:srgbClr val="002060"/>
                </a:solidFill>
              </a:rPr>
              <a:t>Chiều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rộng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đường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chéo</a:t>
            </a:r>
            <a:r>
              <a:rPr lang="en-US" dirty="0">
                <a:solidFill>
                  <a:srgbClr val="002060"/>
                </a:solidFill>
              </a:rPr>
              <a:t> BD.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5" y="4115"/>
            <a:ext cx="1848869" cy="22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3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 animBg="1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2077354" y="4302001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 </a:t>
            </a:r>
            <a:r>
              <a:rPr lang="en-US" dirty="0" err="1">
                <a:solidFill>
                  <a:srgbClr val="0000FF"/>
                </a:solidFill>
              </a:rPr>
              <a:t>hình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chữ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nhật</a:t>
            </a:r>
            <a:r>
              <a:rPr lang="en-US" dirty="0">
                <a:solidFill>
                  <a:srgbClr val="0000FF"/>
                </a:solidFill>
              </a:rPr>
              <a:t> MNCA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46" name="Rectangle 48"/>
          <p:cNvSpPr>
            <a:spLocks noChangeArrowheads="1"/>
          </p:cNvSpPr>
          <p:nvPr/>
        </p:nvSpPr>
        <p:spPr bwMode="auto">
          <a:xfrm>
            <a:off x="1854682" y="4080130"/>
            <a:ext cx="8839200" cy="2050671"/>
          </a:xfrm>
          <a:prstGeom prst="rect">
            <a:avLst/>
          </a:prstGeom>
          <a:noFill/>
          <a:ln w="38100" cap="sq">
            <a:solidFill>
              <a:srgbClr val="CC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3" name="Group 80"/>
          <p:cNvGrpSpPr>
            <a:grpSpLocks/>
          </p:cNvGrpSpPr>
          <p:nvPr/>
        </p:nvGrpSpPr>
        <p:grpSpPr bwMode="auto">
          <a:xfrm>
            <a:off x="6725554" y="4046414"/>
            <a:ext cx="2819400" cy="1112837"/>
            <a:chOff x="3456" y="2575"/>
            <a:chExt cx="1776" cy="701"/>
          </a:xfrm>
        </p:grpSpPr>
        <p:sp>
          <p:nvSpPr>
            <p:cNvPr id="64" name="Text Box 72"/>
            <p:cNvSpPr txBox="1">
              <a:spLocks noChangeArrowheads="1"/>
            </p:cNvSpPr>
            <p:nvPr/>
          </p:nvSpPr>
          <p:spPr bwMode="auto">
            <a:xfrm>
              <a:off x="3456" y="2719"/>
              <a:ext cx="17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m</a:t>
              </a:r>
              <a:r>
                <a:rPr lang="en-US">
                  <a:solidFill>
                    <a:srgbClr val="FF0000"/>
                  </a:solidFill>
                </a:rPr>
                <a:t>  x </a:t>
              </a:r>
            </a:p>
          </p:txBody>
        </p:sp>
        <p:grpSp>
          <p:nvGrpSpPr>
            <p:cNvPr id="65" name="Group 78"/>
            <p:cNvGrpSpPr>
              <a:grpSpLocks/>
            </p:cNvGrpSpPr>
            <p:nvPr/>
          </p:nvGrpSpPr>
          <p:grpSpPr bwMode="auto">
            <a:xfrm>
              <a:off x="4128" y="2575"/>
              <a:ext cx="240" cy="701"/>
              <a:chOff x="4128" y="2688"/>
              <a:chExt cx="240" cy="701"/>
            </a:xfrm>
          </p:grpSpPr>
          <p:sp>
            <p:nvSpPr>
              <p:cNvPr id="66" name="Text Box 74"/>
              <p:cNvSpPr txBox="1">
                <a:spLocks noChangeArrowheads="1"/>
              </p:cNvSpPr>
              <p:nvPr/>
            </p:nvSpPr>
            <p:spPr bwMode="auto">
              <a:xfrm>
                <a:off x="4128" y="3024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67" name="Text Box 76"/>
              <p:cNvSpPr txBox="1">
                <a:spLocks noChangeArrowheads="1"/>
              </p:cNvSpPr>
              <p:nvPr/>
            </p:nvSpPr>
            <p:spPr bwMode="auto">
              <a:xfrm>
                <a:off x="4128" y="2688"/>
                <a:ext cx="24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68" name="Line 77"/>
              <p:cNvSpPr>
                <a:spLocks noChangeShapeType="1"/>
              </p:cNvSpPr>
              <p:nvPr/>
            </p:nvSpPr>
            <p:spPr bwMode="auto">
              <a:xfrm>
                <a:off x="4128" y="3048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69" name="Group 87"/>
          <p:cNvGrpSpPr>
            <a:grpSpLocks/>
          </p:cNvGrpSpPr>
          <p:nvPr/>
        </p:nvGrpSpPr>
        <p:grpSpPr bwMode="auto">
          <a:xfrm>
            <a:off x="8325754" y="4121026"/>
            <a:ext cx="2971800" cy="1065213"/>
            <a:chOff x="4320" y="2622"/>
            <a:chExt cx="1872" cy="671"/>
          </a:xfrm>
        </p:grpSpPr>
        <p:sp>
          <p:nvSpPr>
            <p:cNvPr id="70" name="Text Box 81"/>
            <p:cNvSpPr txBox="1">
              <a:spLocks noChangeArrowheads="1"/>
            </p:cNvSpPr>
            <p:nvPr/>
          </p:nvSpPr>
          <p:spPr bwMode="auto">
            <a:xfrm>
              <a:off x="4320" y="2766"/>
              <a:ext cx="18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  </a:t>
              </a:r>
            </a:p>
          </p:txBody>
        </p:sp>
        <p:grpSp>
          <p:nvGrpSpPr>
            <p:cNvPr id="71" name="Group 85"/>
            <p:cNvGrpSpPr>
              <a:grpSpLocks/>
            </p:cNvGrpSpPr>
            <p:nvPr/>
          </p:nvGrpSpPr>
          <p:grpSpPr bwMode="auto">
            <a:xfrm>
              <a:off x="4656" y="2622"/>
              <a:ext cx="1152" cy="671"/>
              <a:chOff x="4608" y="3216"/>
              <a:chExt cx="1152" cy="671"/>
            </a:xfrm>
          </p:grpSpPr>
          <p:sp>
            <p:nvSpPr>
              <p:cNvPr id="72" name="Text Box 82"/>
              <p:cNvSpPr txBox="1">
                <a:spLocks noChangeArrowheads="1"/>
              </p:cNvSpPr>
              <p:nvPr/>
            </p:nvSpPr>
            <p:spPr bwMode="auto">
              <a:xfrm>
                <a:off x="4608" y="3216"/>
                <a:ext cx="115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m </a:t>
                </a:r>
                <a:r>
                  <a:rPr lang="en-US">
                    <a:solidFill>
                      <a:srgbClr val="FF0000"/>
                    </a:solidFill>
                  </a:rPr>
                  <a:t> x  </a:t>
                </a:r>
                <a:r>
                  <a:rPr lang="en-US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73" name="Line 83"/>
              <p:cNvSpPr>
                <a:spLocks noChangeShapeType="1"/>
              </p:cNvSpPr>
              <p:nvPr/>
            </p:nvSpPr>
            <p:spPr bwMode="auto">
              <a:xfrm>
                <a:off x="4608" y="3552"/>
                <a:ext cx="864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4" name="Text Box 84"/>
              <p:cNvSpPr txBox="1">
                <a:spLocks noChangeArrowheads="1"/>
              </p:cNvSpPr>
              <p:nvPr/>
            </p:nvSpPr>
            <p:spPr bwMode="auto">
              <a:xfrm>
                <a:off x="4896" y="3522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sp>
        <p:nvSpPr>
          <p:cNvPr id="75" name="AutoShape 88"/>
          <p:cNvSpPr>
            <a:spLocks noChangeArrowheads="1"/>
          </p:cNvSpPr>
          <p:nvPr/>
        </p:nvSpPr>
        <p:spPr bwMode="auto">
          <a:xfrm>
            <a:off x="2610754" y="5368801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6" name="Text Box 89"/>
          <p:cNvSpPr txBox="1">
            <a:spLocks noChangeArrowheads="1"/>
          </p:cNvSpPr>
          <p:nvPr/>
        </p:nvSpPr>
        <p:spPr bwMode="auto">
          <a:xfrm>
            <a:off x="3829954" y="5216401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 </a:t>
            </a:r>
            <a:r>
              <a:rPr lang="en-US" dirty="0" err="1">
                <a:solidFill>
                  <a:srgbClr val="0000FF"/>
                </a:solidFill>
              </a:rPr>
              <a:t>hình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thoi</a:t>
            </a:r>
            <a:r>
              <a:rPr lang="en-US" dirty="0">
                <a:solidFill>
                  <a:srgbClr val="0000FF"/>
                </a:solidFill>
              </a:rPr>
              <a:t> ABCD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: </a:t>
            </a:r>
          </a:p>
        </p:txBody>
      </p:sp>
      <p:grpSp>
        <p:nvGrpSpPr>
          <p:cNvPr id="77" name="Group 92"/>
          <p:cNvGrpSpPr>
            <a:grpSpLocks/>
          </p:cNvGrpSpPr>
          <p:nvPr/>
        </p:nvGrpSpPr>
        <p:grpSpPr bwMode="auto">
          <a:xfrm>
            <a:off x="7716154" y="5065589"/>
            <a:ext cx="1828800" cy="1065212"/>
            <a:chOff x="4608" y="3216"/>
            <a:chExt cx="1152" cy="671"/>
          </a:xfrm>
        </p:grpSpPr>
        <p:sp>
          <p:nvSpPr>
            <p:cNvPr id="78" name="Text Box 93"/>
            <p:cNvSpPr txBox="1">
              <a:spLocks noChangeArrowheads="1"/>
            </p:cNvSpPr>
            <p:nvPr/>
          </p:nvSpPr>
          <p:spPr bwMode="auto">
            <a:xfrm>
              <a:off x="4608" y="3216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m </a:t>
              </a:r>
              <a:r>
                <a:rPr lang="en-US">
                  <a:solidFill>
                    <a:srgbClr val="FF0000"/>
                  </a:solidFill>
                </a:rPr>
                <a:t> x  </a:t>
              </a:r>
              <a:r>
                <a:rPr lang="en-US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9" name="Line 94"/>
            <p:cNvSpPr>
              <a:spLocks noChangeShapeType="1"/>
            </p:cNvSpPr>
            <p:nvPr/>
          </p:nvSpPr>
          <p:spPr bwMode="auto">
            <a:xfrm>
              <a:off x="4608" y="3552"/>
              <a:ext cx="864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0" name="Text Box 95"/>
            <p:cNvSpPr txBox="1">
              <a:spLocks noChangeArrowheads="1"/>
            </p:cNvSpPr>
            <p:nvPr/>
          </p:nvSpPr>
          <p:spPr bwMode="auto">
            <a:xfrm>
              <a:off x="4896" y="3522"/>
              <a:ext cx="3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761668" y="3360614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</a:rPr>
              <a:t>S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thoi</a:t>
            </a:r>
            <a:r>
              <a:rPr lang="en-US" dirty="0">
                <a:solidFill>
                  <a:srgbClr val="002060"/>
                </a:solidFill>
              </a:rPr>
              <a:t> ABCD </a:t>
            </a:r>
            <a:r>
              <a:rPr lang="en-US" dirty="0" err="1">
                <a:solidFill>
                  <a:srgbClr val="002060"/>
                </a:solidFill>
              </a:rPr>
              <a:t>bằng</a:t>
            </a:r>
            <a:r>
              <a:rPr lang="en-US" dirty="0">
                <a:solidFill>
                  <a:srgbClr val="002060"/>
                </a:solidFill>
              </a:rPr>
              <a:t> S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nhật</a:t>
            </a:r>
            <a:r>
              <a:rPr lang="en-US" dirty="0">
                <a:solidFill>
                  <a:srgbClr val="002060"/>
                </a:solidFill>
              </a:rPr>
              <a:t> MNCA.</a:t>
            </a:r>
          </a:p>
        </p:txBody>
      </p:sp>
      <p:grpSp>
        <p:nvGrpSpPr>
          <p:cNvPr id="123" name="Group 70"/>
          <p:cNvGrpSpPr>
            <a:grpSpLocks/>
          </p:cNvGrpSpPr>
          <p:nvPr/>
        </p:nvGrpSpPr>
        <p:grpSpPr bwMode="auto">
          <a:xfrm>
            <a:off x="1577012" y="517629"/>
            <a:ext cx="9144000" cy="3098731"/>
            <a:chOff x="0" y="768"/>
            <a:chExt cx="5760" cy="2185"/>
          </a:xfrm>
        </p:grpSpPr>
        <p:sp>
          <p:nvSpPr>
            <p:cNvPr id="124" name="Line 7"/>
            <p:cNvSpPr>
              <a:spLocks noChangeShapeType="1"/>
            </p:cNvSpPr>
            <p:nvPr/>
          </p:nvSpPr>
          <p:spPr bwMode="auto">
            <a:xfrm>
              <a:off x="583" y="1728"/>
              <a:ext cx="210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5" name="Text Box 8"/>
            <p:cNvSpPr txBox="1">
              <a:spLocks noChangeArrowheads="1"/>
            </p:cNvSpPr>
            <p:nvPr/>
          </p:nvSpPr>
          <p:spPr bwMode="auto">
            <a:xfrm>
              <a:off x="289" y="1518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26" name="Text Box 9"/>
            <p:cNvSpPr txBox="1">
              <a:spLocks noChangeArrowheads="1"/>
            </p:cNvSpPr>
            <p:nvPr/>
          </p:nvSpPr>
          <p:spPr bwMode="auto">
            <a:xfrm>
              <a:off x="1447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27" name="Text Box 10"/>
            <p:cNvSpPr txBox="1">
              <a:spLocks noChangeArrowheads="1"/>
            </p:cNvSpPr>
            <p:nvPr/>
          </p:nvSpPr>
          <p:spPr bwMode="auto">
            <a:xfrm>
              <a:off x="2686" y="1517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28" name="Text Box 11"/>
            <p:cNvSpPr txBox="1">
              <a:spLocks noChangeArrowheads="1"/>
            </p:cNvSpPr>
            <p:nvPr/>
          </p:nvSpPr>
          <p:spPr bwMode="auto">
            <a:xfrm>
              <a:off x="1490" y="2352"/>
              <a:ext cx="34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29" name="Text Box 12"/>
            <p:cNvSpPr txBox="1">
              <a:spLocks noChangeArrowheads="1"/>
            </p:cNvSpPr>
            <p:nvPr/>
          </p:nvSpPr>
          <p:spPr bwMode="auto">
            <a:xfrm>
              <a:off x="1364" y="2544"/>
              <a:ext cx="61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30" name="Text Box 22"/>
            <p:cNvSpPr txBox="1">
              <a:spLocks noChangeArrowheads="1"/>
            </p:cNvSpPr>
            <p:nvPr/>
          </p:nvSpPr>
          <p:spPr bwMode="auto">
            <a:xfrm>
              <a:off x="1615" y="1439"/>
              <a:ext cx="2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131" name="Text Box 23"/>
            <p:cNvSpPr txBox="1">
              <a:spLocks noChangeArrowheads="1"/>
            </p:cNvSpPr>
            <p:nvPr/>
          </p:nvSpPr>
          <p:spPr bwMode="auto">
            <a:xfrm>
              <a:off x="0" y="1488"/>
              <a:ext cx="382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32" name="AutoShape 32"/>
            <p:cNvSpPr>
              <a:spLocks noChangeArrowheads="1"/>
            </p:cNvSpPr>
            <p:nvPr/>
          </p:nvSpPr>
          <p:spPr bwMode="auto">
            <a:xfrm>
              <a:off x="3344" y="1104"/>
              <a:ext cx="2138" cy="1248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sp>
          <p:nvSpPr>
            <p:cNvPr id="133" name="Line 33"/>
            <p:cNvSpPr>
              <a:spLocks noChangeShapeType="1"/>
            </p:cNvSpPr>
            <p:nvPr/>
          </p:nvSpPr>
          <p:spPr bwMode="auto">
            <a:xfrm>
              <a:off x="4413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4" name="Line 34"/>
            <p:cNvSpPr>
              <a:spLocks noChangeShapeType="1"/>
            </p:cNvSpPr>
            <p:nvPr/>
          </p:nvSpPr>
          <p:spPr bwMode="auto">
            <a:xfrm>
              <a:off x="3359" y="1728"/>
              <a:ext cx="210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5" name="Text Box 35"/>
            <p:cNvSpPr txBox="1">
              <a:spLocks noChangeArrowheads="1"/>
            </p:cNvSpPr>
            <p:nvPr/>
          </p:nvSpPr>
          <p:spPr bwMode="auto">
            <a:xfrm>
              <a:off x="3072" y="1517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36" name="Text Box 36"/>
            <p:cNvSpPr txBox="1">
              <a:spLocks noChangeArrowheads="1"/>
            </p:cNvSpPr>
            <p:nvPr/>
          </p:nvSpPr>
          <p:spPr bwMode="auto">
            <a:xfrm>
              <a:off x="4224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37" name="Text Box 37"/>
            <p:cNvSpPr txBox="1">
              <a:spLocks noChangeArrowheads="1"/>
            </p:cNvSpPr>
            <p:nvPr/>
          </p:nvSpPr>
          <p:spPr bwMode="auto">
            <a:xfrm>
              <a:off x="5493" y="1548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38" name="AutoShape 51"/>
            <p:cNvSpPr>
              <a:spLocks noChangeArrowheads="1"/>
            </p:cNvSpPr>
            <p:nvPr/>
          </p:nvSpPr>
          <p:spPr bwMode="auto">
            <a:xfrm rot="5400000">
              <a:off x="4631" y="1515"/>
              <a:ext cx="624" cy="1049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39" name="AutoShape 52"/>
            <p:cNvSpPr>
              <a:spLocks noChangeArrowheads="1"/>
            </p:cNvSpPr>
            <p:nvPr/>
          </p:nvSpPr>
          <p:spPr bwMode="auto">
            <a:xfrm rot="5400000" flipV="1">
              <a:off x="3582" y="1516"/>
              <a:ext cx="624" cy="1048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40" name="Rectangle 54"/>
            <p:cNvSpPr>
              <a:spLocks noChangeArrowheads="1"/>
            </p:cNvSpPr>
            <p:nvPr/>
          </p:nvSpPr>
          <p:spPr bwMode="auto">
            <a:xfrm>
              <a:off x="3312" y="1727"/>
              <a:ext cx="2208" cy="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41" name="Text Box 49"/>
            <p:cNvSpPr txBox="1">
              <a:spLocks noChangeArrowheads="1"/>
            </p:cNvSpPr>
            <p:nvPr/>
          </p:nvSpPr>
          <p:spPr bwMode="auto">
            <a:xfrm>
              <a:off x="4272" y="1709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142" name="Group 45"/>
            <p:cNvGrpSpPr>
              <a:grpSpLocks/>
            </p:cNvGrpSpPr>
            <p:nvPr/>
          </p:nvGrpSpPr>
          <p:grpSpPr bwMode="auto">
            <a:xfrm>
              <a:off x="3334" y="1728"/>
              <a:ext cx="2148" cy="509"/>
              <a:chOff x="1380" y="2592"/>
              <a:chExt cx="2700" cy="1392"/>
            </a:xfrm>
          </p:grpSpPr>
          <p:sp>
            <p:nvSpPr>
              <p:cNvPr id="161" name="Line 46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2" name="Line 47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3" name="Line 48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" name="AutoShape 55"/>
            <p:cNvSpPr>
              <a:spLocks noChangeArrowheads="1"/>
            </p:cNvSpPr>
            <p:nvPr/>
          </p:nvSpPr>
          <p:spPr bwMode="auto">
            <a:xfrm rot="5400000">
              <a:off x="3573" y="890"/>
              <a:ext cx="624" cy="1049"/>
            </a:xfrm>
            <a:prstGeom prst="rtTriangle">
              <a:avLst/>
            </a:prstGeom>
            <a:solidFill>
              <a:srgbClr val="FFFF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44" name="AutoShape 56"/>
            <p:cNvSpPr>
              <a:spLocks noChangeArrowheads="1"/>
            </p:cNvSpPr>
            <p:nvPr/>
          </p:nvSpPr>
          <p:spPr bwMode="auto">
            <a:xfrm rot="5400000" flipV="1">
              <a:off x="4646" y="891"/>
              <a:ext cx="624" cy="1048"/>
            </a:xfrm>
            <a:prstGeom prst="rtTriangle">
              <a:avLst/>
            </a:prstGeom>
            <a:solidFill>
              <a:srgbClr val="FFFF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45" name="Text Box 39"/>
            <p:cNvSpPr txBox="1">
              <a:spLocks noChangeArrowheads="1"/>
            </p:cNvSpPr>
            <p:nvPr/>
          </p:nvSpPr>
          <p:spPr bwMode="auto">
            <a:xfrm>
              <a:off x="4141" y="2189"/>
              <a:ext cx="61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46" name="Rectangle 57"/>
            <p:cNvSpPr>
              <a:spLocks noChangeArrowheads="1"/>
            </p:cNvSpPr>
            <p:nvPr/>
          </p:nvSpPr>
          <p:spPr bwMode="auto">
            <a:xfrm>
              <a:off x="510" y="1739"/>
              <a:ext cx="2208" cy="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grpSp>
          <p:nvGrpSpPr>
            <p:cNvPr id="147" name="Group 18"/>
            <p:cNvGrpSpPr>
              <a:grpSpLocks/>
            </p:cNvGrpSpPr>
            <p:nvPr/>
          </p:nvGrpSpPr>
          <p:grpSpPr bwMode="auto">
            <a:xfrm>
              <a:off x="557" y="1728"/>
              <a:ext cx="2148" cy="960"/>
              <a:chOff x="1380" y="2592"/>
              <a:chExt cx="2700" cy="1392"/>
            </a:xfrm>
          </p:grpSpPr>
          <p:sp>
            <p:nvSpPr>
              <p:cNvPr id="158" name="Line 19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9" name="Line 20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0" name="Line 21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48" name="Group 13"/>
            <p:cNvGrpSpPr>
              <a:grpSpLocks/>
            </p:cNvGrpSpPr>
            <p:nvPr/>
          </p:nvGrpSpPr>
          <p:grpSpPr bwMode="auto">
            <a:xfrm>
              <a:off x="334" y="1104"/>
              <a:ext cx="1272" cy="1248"/>
              <a:chOff x="768" y="1968"/>
              <a:chExt cx="1968" cy="1248"/>
            </a:xfrm>
          </p:grpSpPr>
          <p:grpSp>
            <p:nvGrpSpPr>
              <p:cNvPr id="154" name="Group 14"/>
              <p:cNvGrpSpPr>
                <a:grpSpLocks/>
              </p:cNvGrpSpPr>
              <p:nvPr/>
            </p:nvGrpSpPr>
            <p:grpSpPr bwMode="auto">
              <a:xfrm>
                <a:off x="768" y="1968"/>
                <a:ext cx="1968" cy="1248"/>
                <a:chOff x="768" y="1968"/>
                <a:chExt cx="1968" cy="1248"/>
              </a:xfrm>
            </p:grpSpPr>
            <p:sp>
              <p:nvSpPr>
                <p:cNvPr id="156" name="Line 15"/>
                <p:cNvSpPr>
                  <a:spLocks noChangeShapeType="1"/>
                </p:cNvSpPr>
                <p:nvPr/>
              </p:nvSpPr>
              <p:spPr bwMode="auto">
                <a:xfrm>
                  <a:off x="768" y="1968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57" name="Line 16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55" name="Line 17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9" name="AutoShape 5"/>
            <p:cNvSpPr>
              <a:spLocks noChangeArrowheads="1"/>
            </p:cNvSpPr>
            <p:nvPr/>
          </p:nvSpPr>
          <p:spPr bwMode="auto">
            <a:xfrm>
              <a:off x="550" y="1103"/>
              <a:ext cx="2138" cy="1248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grpSp>
          <p:nvGrpSpPr>
            <p:cNvPr id="150" name="Group 61"/>
            <p:cNvGrpSpPr>
              <a:grpSpLocks/>
            </p:cNvGrpSpPr>
            <p:nvPr/>
          </p:nvGrpSpPr>
          <p:grpSpPr bwMode="auto">
            <a:xfrm>
              <a:off x="558" y="1727"/>
              <a:ext cx="2113" cy="624"/>
              <a:chOff x="1632" y="3360"/>
              <a:chExt cx="2209" cy="624"/>
            </a:xfrm>
          </p:grpSpPr>
          <p:sp>
            <p:nvSpPr>
              <p:cNvPr id="152" name="AutoShape 58"/>
              <p:cNvSpPr>
                <a:spLocks noChangeArrowheads="1"/>
              </p:cNvSpPr>
              <p:nvPr/>
            </p:nvSpPr>
            <p:spPr bwMode="auto">
              <a:xfrm rot="5400000">
                <a:off x="2977" y="3119"/>
                <a:ext cx="624" cy="1105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153" name="AutoShape 59"/>
              <p:cNvSpPr>
                <a:spLocks noChangeArrowheads="1"/>
              </p:cNvSpPr>
              <p:nvPr/>
            </p:nvSpPr>
            <p:spPr bwMode="auto">
              <a:xfrm rot="5400000" flipV="1">
                <a:off x="1872" y="3120"/>
                <a:ext cx="624" cy="1104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151" name="Line 6"/>
            <p:cNvSpPr>
              <a:spLocks noChangeShapeType="1"/>
            </p:cNvSpPr>
            <p:nvPr/>
          </p:nvSpPr>
          <p:spPr bwMode="auto">
            <a:xfrm>
              <a:off x="1618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64" name="Text Box 73"/>
          <p:cNvSpPr txBox="1">
            <a:spLocks noChangeArrowheads="1"/>
          </p:cNvSpPr>
          <p:nvPr/>
        </p:nvSpPr>
        <p:spPr bwMode="auto">
          <a:xfrm>
            <a:off x="6301412" y="517629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65" name="Text Box 74"/>
          <p:cNvSpPr txBox="1">
            <a:spLocks noChangeArrowheads="1"/>
          </p:cNvSpPr>
          <p:nvPr/>
        </p:nvSpPr>
        <p:spPr bwMode="auto">
          <a:xfrm>
            <a:off x="10103475" y="470004"/>
            <a:ext cx="693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N</a:t>
            </a:r>
          </a:p>
        </p:txBody>
      </p:sp>
      <p:grpSp>
        <p:nvGrpSpPr>
          <p:cNvPr id="166" name="Group 75"/>
          <p:cNvGrpSpPr>
            <a:grpSpLocks/>
          </p:cNvGrpSpPr>
          <p:nvPr/>
        </p:nvGrpSpPr>
        <p:grpSpPr bwMode="auto">
          <a:xfrm>
            <a:off x="8663612" y="1068421"/>
            <a:ext cx="409575" cy="838200"/>
            <a:chOff x="4800" y="2160"/>
            <a:chExt cx="258" cy="528"/>
          </a:xfrm>
        </p:grpSpPr>
        <p:sp>
          <p:nvSpPr>
            <p:cNvPr id="167" name="Text Box 76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168" name="Group 77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169" name="Text Box 78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70" name="Line 79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71" name="Group 80"/>
          <p:cNvGrpSpPr>
            <a:grpSpLocks/>
          </p:cNvGrpSpPr>
          <p:nvPr/>
        </p:nvGrpSpPr>
        <p:grpSpPr bwMode="auto">
          <a:xfrm>
            <a:off x="4234487" y="1773271"/>
            <a:ext cx="390525" cy="866775"/>
            <a:chOff x="3264" y="2208"/>
            <a:chExt cx="246" cy="546"/>
          </a:xfrm>
        </p:grpSpPr>
        <p:sp>
          <p:nvSpPr>
            <p:cNvPr id="172" name="Text Box 81"/>
            <p:cNvSpPr txBox="1">
              <a:spLocks noChangeArrowheads="1"/>
            </p:cNvSpPr>
            <p:nvPr/>
          </p:nvSpPr>
          <p:spPr bwMode="auto">
            <a:xfrm>
              <a:off x="3270" y="246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73" name="Text Box 82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74" name="Line 83"/>
            <p:cNvSpPr>
              <a:spLocks noChangeShapeType="1"/>
            </p:cNvSpPr>
            <p:nvPr/>
          </p:nvSpPr>
          <p:spPr bwMode="auto">
            <a:xfrm>
              <a:off x="3264" y="2490"/>
              <a:ext cx="24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5" name="Group 84"/>
          <p:cNvGrpSpPr>
            <a:grpSpLocks/>
          </p:cNvGrpSpPr>
          <p:nvPr/>
        </p:nvGrpSpPr>
        <p:grpSpPr bwMode="auto">
          <a:xfrm>
            <a:off x="3682037" y="1087471"/>
            <a:ext cx="409575" cy="838200"/>
            <a:chOff x="4800" y="2160"/>
            <a:chExt cx="258" cy="528"/>
          </a:xfrm>
        </p:grpSpPr>
        <p:sp>
          <p:nvSpPr>
            <p:cNvPr id="176" name="Text Box 85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177" name="Group 86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178" name="Text Box 87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79" name="Line 88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80" name="Text Box 89"/>
          <p:cNvSpPr txBox="1">
            <a:spLocks noChangeArrowheads="1"/>
          </p:cNvSpPr>
          <p:nvPr/>
        </p:nvSpPr>
        <p:spPr bwMode="auto">
          <a:xfrm>
            <a:off x="3710268" y="1626427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o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5" y="4115"/>
            <a:ext cx="1848869" cy="22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140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75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1219201" y="3347262"/>
            <a:ext cx="9745608" cy="287065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84" name="Text Box 81"/>
          <p:cNvSpPr txBox="1">
            <a:spLocks noChangeArrowheads="1"/>
          </p:cNvSpPr>
          <p:nvPr/>
        </p:nvSpPr>
        <p:spPr bwMode="auto">
          <a:xfrm>
            <a:off x="2004442" y="4018215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* Nêu quy tắc tính diện tích hình thoi.</a:t>
            </a:r>
          </a:p>
        </p:txBody>
      </p: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2139062" y="3544269"/>
            <a:ext cx="803306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b="1" dirty="0" err="1"/>
              <a:t>Diện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thoi</a:t>
            </a:r>
            <a:r>
              <a:rPr lang="en-US" b="1" dirty="0"/>
              <a:t> </a:t>
            </a:r>
            <a:r>
              <a:rPr lang="en-US" b="1" dirty="0" err="1"/>
              <a:t>bằng</a:t>
            </a:r>
            <a:r>
              <a:rPr lang="en-US" b="1" dirty="0"/>
              <a:t> </a:t>
            </a:r>
            <a:r>
              <a:rPr lang="en-US" b="1" dirty="0" err="1"/>
              <a:t>tích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dài</a:t>
            </a:r>
            <a:r>
              <a:rPr lang="en-US" b="1" dirty="0"/>
              <a:t> </a:t>
            </a:r>
            <a:r>
              <a:rPr lang="en-US" b="1" dirty="0" err="1"/>
              <a:t>hai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chéo</a:t>
            </a:r>
            <a:r>
              <a:rPr lang="en-US" b="1" dirty="0"/>
              <a:t> chia </a:t>
            </a:r>
            <a:r>
              <a:rPr lang="en-US" b="1" dirty="0" err="1"/>
              <a:t>cho</a:t>
            </a:r>
            <a:r>
              <a:rPr lang="en-US" b="1" dirty="0"/>
              <a:t> 2 </a:t>
            </a:r>
            <a:r>
              <a:rPr lang="en-US" dirty="0"/>
              <a:t>(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)</a:t>
            </a:r>
          </a:p>
        </p:txBody>
      </p:sp>
      <p:grpSp>
        <p:nvGrpSpPr>
          <p:cNvPr id="86" name="Group 93"/>
          <p:cNvGrpSpPr>
            <a:grpSpLocks/>
          </p:cNvGrpSpPr>
          <p:nvPr/>
        </p:nvGrpSpPr>
        <p:grpSpPr bwMode="auto">
          <a:xfrm>
            <a:off x="2575942" y="4796191"/>
            <a:ext cx="2781300" cy="965200"/>
            <a:chOff x="432" y="4626"/>
            <a:chExt cx="1752" cy="608"/>
          </a:xfrm>
        </p:grpSpPr>
        <p:grpSp>
          <p:nvGrpSpPr>
            <p:cNvPr id="87" name="Group 92"/>
            <p:cNvGrpSpPr>
              <a:grpSpLocks/>
            </p:cNvGrpSpPr>
            <p:nvPr/>
          </p:nvGrpSpPr>
          <p:grpSpPr bwMode="auto">
            <a:xfrm>
              <a:off x="1036" y="4626"/>
              <a:ext cx="1148" cy="608"/>
              <a:chOff x="1108" y="4915"/>
              <a:chExt cx="1148" cy="608"/>
            </a:xfrm>
          </p:grpSpPr>
          <p:sp>
            <p:nvSpPr>
              <p:cNvPr id="89" name="Text Box 84"/>
              <p:cNvSpPr txBox="1">
                <a:spLocks noChangeArrowheads="1"/>
              </p:cNvSpPr>
              <p:nvPr/>
            </p:nvSpPr>
            <p:spPr bwMode="auto">
              <a:xfrm>
                <a:off x="1108" y="4915"/>
                <a:ext cx="1148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</a:rPr>
                  <a:t>m </a:t>
                </a:r>
                <a:r>
                  <a:rPr lang="en-US">
                    <a:solidFill>
                      <a:srgbClr val="FF0000"/>
                    </a:solidFill>
                  </a:rPr>
                  <a:t> x  </a:t>
                </a:r>
                <a:r>
                  <a:rPr lang="en-US" b="1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90" name="Line 85"/>
              <p:cNvSpPr>
                <a:spLocks noChangeShapeType="1"/>
              </p:cNvSpPr>
              <p:nvPr/>
            </p:nvSpPr>
            <p:spPr bwMode="auto">
              <a:xfrm>
                <a:off x="1108" y="5232"/>
                <a:ext cx="861" cy="0"/>
              </a:xfrm>
              <a:prstGeom prst="line">
                <a:avLst/>
              </a:prstGeom>
              <a:noFill/>
              <a:ln w="12700" cap="sq">
                <a:solidFill>
                  <a:srgbClr val="0066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3200">
                  <a:solidFill>
                    <a:srgbClr val="FF0000"/>
                  </a:solidFill>
                </a:endParaRPr>
              </a:p>
            </p:txBody>
          </p:sp>
          <p:sp>
            <p:nvSpPr>
              <p:cNvPr id="91" name="Text Box 86"/>
              <p:cNvSpPr txBox="1">
                <a:spLocks noChangeArrowheads="1"/>
              </p:cNvSpPr>
              <p:nvPr/>
            </p:nvSpPr>
            <p:spPr bwMode="auto">
              <a:xfrm>
                <a:off x="1395" y="5155"/>
                <a:ext cx="335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sp>
          <p:nvSpPr>
            <p:cNvPr id="88" name="Text Box 87"/>
            <p:cNvSpPr txBox="1">
              <a:spLocks noChangeArrowheads="1"/>
            </p:cNvSpPr>
            <p:nvPr/>
          </p:nvSpPr>
          <p:spPr bwMode="auto">
            <a:xfrm>
              <a:off x="432" y="4720"/>
              <a:ext cx="62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S  =</a:t>
              </a:r>
            </a:p>
          </p:txBody>
        </p:sp>
      </p:grpSp>
      <p:sp>
        <p:nvSpPr>
          <p:cNvPr id="92" name="Text Box 89"/>
          <p:cNvSpPr txBox="1">
            <a:spLocks noChangeArrowheads="1"/>
          </p:cNvSpPr>
          <p:nvPr/>
        </p:nvSpPr>
        <p:spPr bwMode="auto">
          <a:xfrm>
            <a:off x="1852042" y="4766024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* Nêu công thức tính diện tích hình thoi.</a:t>
            </a:r>
          </a:p>
        </p:txBody>
      </p:sp>
      <p:sp>
        <p:nvSpPr>
          <p:cNvPr id="93" name="Text Box 90"/>
          <p:cNvSpPr txBox="1">
            <a:spLocks noChangeArrowheads="1"/>
          </p:cNvSpPr>
          <p:nvPr/>
        </p:nvSpPr>
        <p:spPr bwMode="auto">
          <a:xfrm>
            <a:off x="5040651" y="4780112"/>
            <a:ext cx="46017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</a:rPr>
              <a:t>(S </a:t>
            </a:r>
            <a:r>
              <a:rPr lang="en-US" dirty="0" err="1">
                <a:solidFill>
                  <a:srgbClr val="0000CC"/>
                </a:solidFill>
              </a:rPr>
              <a:t>là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diện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tích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hình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thoi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4" name="Text Box 91"/>
          <p:cNvSpPr txBox="1">
            <a:spLocks noChangeArrowheads="1"/>
          </p:cNvSpPr>
          <p:nvPr/>
        </p:nvSpPr>
        <p:spPr bwMode="auto">
          <a:xfrm>
            <a:off x="5069226" y="5321520"/>
            <a:ext cx="58955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</a:rPr>
              <a:t>m, n </a:t>
            </a:r>
            <a:r>
              <a:rPr lang="en-US" dirty="0" err="1">
                <a:solidFill>
                  <a:srgbClr val="0000CC"/>
                </a:solidFill>
              </a:rPr>
              <a:t>là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độ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dài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của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hai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đường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chéo</a:t>
            </a:r>
            <a:r>
              <a:rPr lang="en-US" dirty="0">
                <a:solidFill>
                  <a:srgbClr val="0000CC"/>
                </a:solidFill>
              </a:rPr>
              <a:t>)</a:t>
            </a:r>
          </a:p>
        </p:txBody>
      </p:sp>
      <p:grpSp>
        <p:nvGrpSpPr>
          <p:cNvPr id="100" name="Group 70"/>
          <p:cNvGrpSpPr>
            <a:grpSpLocks/>
          </p:cNvGrpSpPr>
          <p:nvPr/>
        </p:nvGrpSpPr>
        <p:grpSpPr bwMode="auto">
          <a:xfrm>
            <a:off x="1577012" y="226082"/>
            <a:ext cx="9144000" cy="3098731"/>
            <a:chOff x="0" y="768"/>
            <a:chExt cx="5760" cy="2185"/>
          </a:xfrm>
        </p:grpSpPr>
        <p:sp>
          <p:nvSpPr>
            <p:cNvPr id="101" name="Line 7"/>
            <p:cNvSpPr>
              <a:spLocks noChangeShapeType="1"/>
            </p:cNvSpPr>
            <p:nvPr/>
          </p:nvSpPr>
          <p:spPr bwMode="auto">
            <a:xfrm>
              <a:off x="583" y="1728"/>
              <a:ext cx="2100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" name="Text Box 8"/>
            <p:cNvSpPr txBox="1">
              <a:spLocks noChangeArrowheads="1"/>
            </p:cNvSpPr>
            <p:nvPr/>
          </p:nvSpPr>
          <p:spPr bwMode="auto">
            <a:xfrm>
              <a:off x="289" y="1518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03" name="Text Box 9"/>
            <p:cNvSpPr txBox="1">
              <a:spLocks noChangeArrowheads="1"/>
            </p:cNvSpPr>
            <p:nvPr/>
          </p:nvSpPr>
          <p:spPr bwMode="auto">
            <a:xfrm>
              <a:off x="1447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04" name="Text Box 10"/>
            <p:cNvSpPr txBox="1">
              <a:spLocks noChangeArrowheads="1"/>
            </p:cNvSpPr>
            <p:nvPr/>
          </p:nvSpPr>
          <p:spPr bwMode="auto">
            <a:xfrm>
              <a:off x="2686" y="1517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05" name="Text Box 11"/>
            <p:cNvSpPr txBox="1">
              <a:spLocks noChangeArrowheads="1"/>
            </p:cNvSpPr>
            <p:nvPr/>
          </p:nvSpPr>
          <p:spPr bwMode="auto">
            <a:xfrm>
              <a:off x="1490" y="2352"/>
              <a:ext cx="34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106" name="Text Box 12"/>
            <p:cNvSpPr txBox="1">
              <a:spLocks noChangeArrowheads="1"/>
            </p:cNvSpPr>
            <p:nvPr/>
          </p:nvSpPr>
          <p:spPr bwMode="auto">
            <a:xfrm>
              <a:off x="1364" y="2544"/>
              <a:ext cx="611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07" name="Text Box 22"/>
            <p:cNvSpPr txBox="1">
              <a:spLocks noChangeArrowheads="1"/>
            </p:cNvSpPr>
            <p:nvPr/>
          </p:nvSpPr>
          <p:spPr bwMode="auto">
            <a:xfrm>
              <a:off x="1615" y="1439"/>
              <a:ext cx="26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108" name="Text Box 23"/>
            <p:cNvSpPr txBox="1">
              <a:spLocks noChangeArrowheads="1"/>
            </p:cNvSpPr>
            <p:nvPr/>
          </p:nvSpPr>
          <p:spPr bwMode="auto">
            <a:xfrm>
              <a:off x="0" y="1488"/>
              <a:ext cx="382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109" name="AutoShape 32"/>
            <p:cNvSpPr>
              <a:spLocks noChangeArrowheads="1"/>
            </p:cNvSpPr>
            <p:nvPr/>
          </p:nvSpPr>
          <p:spPr bwMode="auto">
            <a:xfrm>
              <a:off x="3344" y="1104"/>
              <a:ext cx="2138" cy="1248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sp>
          <p:nvSpPr>
            <p:cNvPr id="110" name="Line 33"/>
            <p:cNvSpPr>
              <a:spLocks noChangeShapeType="1"/>
            </p:cNvSpPr>
            <p:nvPr/>
          </p:nvSpPr>
          <p:spPr bwMode="auto">
            <a:xfrm>
              <a:off x="4413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1" name="Line 34"/>
            <p:cNvSpPr>
              <a:spLocks noChangeShapeType="1"/>
            </p:cNvSpPr>
            <p:nvPr/>
          </p:nvSpPr>
          <p:spPr bwMode="auto">
            <a:xfrm>
              <a:off x="3359" y="1728"/>
              <a:ext cx="2101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" name="Text Box 35"/>
            <p:cNvSpPr txBox="1">
              <a:spLocks noChangeArrowheads="1"/>
            </p:cNvSpPr>
            <p:nvPr/>
          </p:nvSpPr>
          <p:spPr bwMode="auto">
            <a:xfrm>
              <a:off x="3072" y="1517"/>
              <a:ext cx="30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13" name="Text Box 36"/>
            <p:cNvSpPr txBox="1">
              <a:spLocks noChangeArrowheads="1"/>
            </p:cNvSpPr>
            <p:nvPr/>
          </p:nvSpPr>
          <p:spPr bwMode="auto">
            <a:xfrm>
              <a:off x="4224" y="768"/>
              <a:ext cx="3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114" name="Text Box 37"/>
            <p:cNvSpPr txBox="1">
              <a:spLocks noChangeArrowheads="1"/>
            </p:cNvSpPr>
            <p:nvPr/>
          </p:nvSpPr>
          <p:spPr bwMode="auto">
            <a:xfrm>
              <a:off x="5493" y="1548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15" name="AutoShape 51"/>
            <p:cNvSpPr>
              <a:spLocks noChangeArrowheads="1"/>
            </p:cNvSpPr>
            <p:nvPr/>
          </p:nvSpPr>
          <p:spPr bwMode="auto">
            <a:xfrm rot="5400000">
              <a:off x="4631" y="1515"/>
              <a:ext cx="624" cy="1049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16" name="AutoShape 52"/>
            <p:cNvSpPr>
              <a:spLocks noChangeArrowheads="1"/>
            </p:cNvSpPr>
            <p:nvPr/>
          </p:nvSpPr>
          <p:spPr bwMode="auto">
            <a:xfrm rot="5400000" flipV="1">
              <a:off x="3582" y="1516"/>
              <a:ext cx="624" cy="1048"/>
            </a:xfrm>
            <a:prstGeom prst="rtTriangle">
              <a:avLst/>
            </a:prstGeom>
            <a:solidFill>
              <a:srgbClr val="FF00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17" name="Rectangle 54"/>
            <p:cNvSpPr>
              <a:spLocks noChangeArrowheads="1"/>
            </p:cNvSpPr>
            <p:nvPr/>
          </p:nvSpPr>
          <p:spPr bwMode="auto">
            <a:xfrm>
              <a:off x="3312" y="1727"/>
              <a:ext cx="2208" cy="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18" name="Text Box 49"/>
            <p:cNvSpPr txBox="1">
              <a:spLocks noChangeArrowheads="1"/>
            </p:cNvSpPr>
            <p:nvPr/>
          </p:nvSpPr>
          <p:spPr bwMode="auto">
            <a:xfrm>
              <a:off x="4272" y="1709"/>
              <a:ext cx="26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119" name="Group 45"/>
            <p:cNvGrpSpPr>
              <a:grpSpLocks/>
            </p:cNvGrpSpPr>
            <p:nvPr/>
          </p:nvGrpSpPr>
          <p:grpSpPr bwMode="auto">
            <a:xfrm>
              <a:off x="3334" y="1728"/>
              <a:ext cx="2148" cy="509"/>
              <a:chOff x="1380" y="2592"/>
              <a:chExt cx="2700" cy="1392"/>
            </a:xfrm>
          </p:grpSpPr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0" name="Line 48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20" name="AutoShape 55"/>
            <p:cNvSpPr>
              <a:spLocks noChangeArrowheads="1"/>
            </p:cNvSpPr>
            <p:nvPr/>
          </p:nvSpPr>
          <p:spPr bwMode="auto">
            <a:xfrm rot="5400000">
              <a:off x="3573" y="890"/>
              <a:ext cx="624" cy="1049"/>
            </a:xfrm>
            <a:prstGeom prst="rtTriangle">
              <a:avLst/>
            </a:prstGeom>
            <a:solidFill>
              <a:srgbClr val="FFFF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21" name="AutoShape 56"/>
            <p:cNvSpPr>
              <a:spLocks noChangeArrowheads="1"/>
            </p:cNvSpPr>
            <p:nvPr/>
          </p:nvSpPr>
          <p:spPr bwMode="auto">
            <a:xfrm rot="5400000" flipV="1">
              <a:off x="4646" y="891"/>
              <a:ext cx="624" cy="1048"/>
            </a:xfrm>
            <a:prstGeom prst="rtTriangle">
              <a:avLst/>
            </a:prstGeom>
            <a:solidFill>
              <a:srgbClr val="FFFF00"/>
            </a:solidFill>
            <a:ln w="28575" cap="sq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22" name="Text Box 39"/>
            <p:cNvSpPr txBox="1">
              <a:spLocks noChangeArrowheads="1"/>
            </p:cNvSpPr>
            <p:nvPr/>
          </p:nvSpPr>
          <p:spPr bwMode="auto">
            <a:xfrm>
              <a:off x="4141" y="2189"/>
              <a:ext cx="610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m</a:t>
              </a:r>
            </a:p>
          </p:txBody>
        </p:sp>
        <p:sp>
          <p:nvSpPr>
            <p:cNvPr id="123" name="Rectangle 57"/>
            <p:cNvSpPr>
              <a:spLocks noChangeArrowheads="1"/>
            </p:cNvSpPr>
            <p:nvPr/>
          </p:nvSpPr>
          <p:spPr bwMode="auto">
            <a:xfrm>
              <a:off x="510" y="1739"/>
              <a:ext cx="2208" cy="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grpSp>
          <p:nvGrpSpPr>
            <p:cNvPr id="124" name="Group 18"/>
            <p:cNvGrpSpPr>
              <a:grpSpLocks/>
            </p:cNvGrpSpPr>
            <p:nvPr/>
          </p:nvGrpSpPr>
          <p:grpSpPr bwMode="auto">
            <a:xfrm>
              <a:off x="557" y="1728"/>
              <a:ext cx="2148" cy="960"/>
              <a:chOff x="1380" y="2592"/>
              <a:chExt cx="2700" cy="1392"/>
            </a:xfrm>
          </p:grpSpPr>
          <p:sp>
            <p:nvSpPr>
              <p:cNvPr id="135" name="Line 19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0" cy="13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6" name="Line 20"/>
              <p:cNvSpPr>
                <a:spLocks noChangeShapeType="1"/>
              </p:cNvSpPr>
              <p:nvPr/>
            </p:nvSpPr>
            <p:spPr bwMode="auto">
              <a:xfrm>
                <a:off x="4080" y="2592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7" name="Line 21"/>
              <p:cNvSpPr>
                <a:spLocks noChangeShapeType="1"/>
              </p:cNvSpPr>
              <p:nvPr/>
            </p:nvSpPr>
            <p:spPr bwMode="auto">
              <a:xfrm>
                <a:off x="1380" y="3936"/>
                <a:ext cx="2688" cy="0"/>
              </a:xfrm>
              <a:prstGeom prst="line">
                <a:avLst/>
              </a:prstGeom>
              <a:noFill/>
              <a:ln w="28575" cap="sq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25" name="Group 13"/>
            <p:cNvGrpSpPr>
              <a:grpSpLocks/>
            </p:cNvGrpSpPr>
            <p:nvPr/>
          </p:nvGrpSpPr>
          <p:grpSpPr bwMode="auto">
            <a:xfrm>
              <a:off x="334" y="1104"/>
              <a:ext cx="1272" cy="1248"/>
              <a:chOff x="768" y="1968"/>
              <a:chExt cx="1968" cy="1248"/>
            </a:xfrm>
          </p:grpSpPr>
          <p:grpSp>
            <p:nvGrpSpPr>
              <p:cNvPr id="131" name="Group 14"/>
              <p:cNvGrpSpPr>
                <a:grpSpLocks/>
              </p:cNvGrpSpPr>
              <p:nvPr/>
            </p:nvGrpSpPr>
            <p:grpSpPr bwMode="auto">
              <a:xfrm>
                <a:off x="768" y="1968"/>
                <a:ext cx="1968" cy="1248"/>
                <a:chOff x="768" y="1968"/>
                <a:chExt cx="1968" cy="1248"/>
              </a:xfrm>
            </p:grpSpPr>
            <p:sp>
              <p:nvSpPr>
                <p:cNvPr id="133" name="Line 15"/>
                <p:cNvSpPr>
                  <a:spLocks noChangeShapeType="1"/>
                </p:cNvSpPr>
                <p:nvPr/>
              </p:nvSpPr>
              <p:spPr bwMode="auto">
                <a:xfrm>
                  <a:off x="768" y="1968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34" name="Line 16"/>
                <p:cNvSpPr>
                  <a:spLocks noChangeShapeType="1"/>
                </p:cNvSpPr>
                <p:nvPr/>
              </p:nvSpPr>
              <p:spPr bwMode="auto">
                <a:xfrm>
                  <a:off x="768" y="3216"/>
                  <a:ext cx="19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32" name="Line 17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26" name="AutoShape 5"/>
            <p:cNvSpPr>
              <a:spLocks noChangeArrowheads="1"/>
            </p:cNvSpPr>
            <p:nvPr/>
          </p:nvSpPr>
          <p:spPr bwMode="auto">
            <a:xfrm>
              <a:off x="550" y="1103"/>
              <a:ext cx="2138" cy="1248"/>
            </a:xfrm>
            <a:prstGeom prst="diamon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af-ZA">
                <a:solidFill>
                  <a:srgbClr val="0000FF"/>
                </a:solidFill>
              </a:endParaRPr>
            </a:p>
          </p:txBody>
        </p:sp>
        <p:grpSp>
          <p:nvGrpSpPr>
            <p:cNvPr id="127" name="Group 61"/>
            <p:cNvGrpSpPr>
              <a:grpSpLocks/>
            </p:cNvGrpSpPr>
            <p:nvPr/>
          </p:nvGrpSpPr>
          <p:grpSpPr bwMode="auto">
            <a:xfrm>
              <a:off x="558" y="1727"/>
              <a:ext cx="2113" cy="624"/>
              <a:chOff x="1632" y="3360"/>
              <a:chExt cx="2209" cy="624"/>
            </a:xfrm>
          </p:grpSpPr>
          <p:sp>
            <p:nvSpPr>
              <p:cNvPr id="129" name="AutoShape 58"/>
              <p:cNvSpPr>
                <a:spLocks noChangeArrowheads="1"/>
              </p:cNvSpPr>
              <p:nvPr/>
            </p:nvSpPr>
            <p:spPr bwMode="auto">
              <a:xfrm rot="5400000">
                <a:off x="2977" y="3119"/>
                <a:ext cx="624" cy="1105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130" name="AutoShape 59"/>
              <p:cNvSpPr>
                <a:spLocks noChangeArrowheads="1"/>
              </p:cNvSpPr>
              <p:nvPr/>
            </p:nvSpPr>
            <p:spPr bwMode="auto">
              <a:xfrm rot="5400000" flipV="1">
                <a:off x="1872" y="3120"/>
                <a:ext cx="624" cy="1104"/>
              </a:xfrm>
              <a:prstGeom prst="rtTriangle">
                <a:avLst/>
              </a:prstGeom>
              <a:solidFill>
                <a:srgbClr val="FFFF00"/>
              </a:solidFill>
              <a:ln w="19050">
                <a:solidFill>
                  <a:srgbClr val="0000FF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</p:grpSp>
        <p:sp>
          <p:nvSpPr>
            <p:cNvPr id="128" name="Line 6"/>
            <p:cNvSpPr>
              <a:spLocks noChangeShapeType="1"/>
            </p:cNvSpPr>
            <p:nvPr/>
          </p:nvSpPr>
          <p:spPr bwMode="auto">
            <a:xfrm>
              <a:off x="1618" y="111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1" name="Text Box 73"/>
          <p:cNvSpPr txBox="1">
            <a:spLocks noChangeArrowheads="1"/>
          </p:cNvSpPr>
          <p:nvPr/>
        </p:nvSpPr>
        <p:spPr bwMode="auto">
          <a:xfrm>
            <a:off x="6301412" y="226082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42" name="Text Box 74"/>
          <p:cNvSpPr txBox="1">
            <a:spLocks noChangeArrowheads="1"/>
          </p:cNvSpPr>
          <p:nvPr/>
        </p:nvSpPr>
        <p:spPr bwMode="auto">
          <a:xfrm>
            <a:off x="10103475" y="178457"/>
            <a:ext cx="693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N</a:t>
            </a:r>
          </a:p>
        </p:txBody>
      </p:sp>
      <p:grpSp>
        <p:nvGrpSpPr>
          <p:cNvPr id="143" name="Group 75"/>
          <p:cNvGrpSpPr>
            <a:grpSpLocks/>
          </p:cNvGrpSpPr>
          <p:nvPr/>
        </p:nvGrpSpPr>
        <p:grpSpPr bwMode="auto">
          <a:xfrm>
            <a:off x="8663612" y="776874"/>
            <a:ext cx="409575" cy="838200"/>
            <a:chOff x="4800" y="2160"/>
            <a:chExt cx="258" cy="528"/>
          </a:xfrm>
        </p:grpSpPr>
        <p:sp>
          <p:nvSpPr>
            <p:cNvPr id="144" name="Text Box 76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145" name="Group 77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146" name="Text Box 78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47" name="Line 79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48" name="Group 80"/>
          <p:cNvGrpSpPr>
            <a:grpSpLocks/>
          </p:cNvGrpSpPr>
          <p:nvPr/>
        </p:nvGrpSpPr>
        <p:grpSpPr bwMode="auto">
          <a:xfrm>
            <a:off x="4234487" y="1481724"/>
            <a:ext cx="390525" cy="866775"/>
            <a:chOff x="3264" y="2208"/>
            <a:chExt cx="246" cy="546"/>
          </a:xfrm>
        </p:grpSpPr>
        <p:sp>
          <p:nvSpPr>
            <p:cNvPr id="149" name="Text Box 81"/>
            <p:cNvSpPr txBox="1">
              <a:spLocks noChangeArrowheads="1"/>
            </p:cNvSpPr>
            <p:nvPr/>
          </p:nvSpPr>
          <p:spPr bwMode="auto">
            <a:xfrm>
              <a:off x="3270" y="246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50" name="Text Box 82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51" name="Line 83"/>
            <p:cNvSpPr>
              <a:spLocks noChangeShapeType="1"/>
            </p:cNvSpPr>
            <p:nvPr/>
          </p:nvSpPr>
          <p:spPr bwMode="auto">
            <a:xfrm>
              <a:off x="3264" y="2490"/>
              <a:ext cx="240" cy="0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2" name="Group 84"/>
          <p:cNvGrpSpPr>
            <a:grpSpLocks/>
          </p:cNvGrpSpPr>
          <p:nvPr/>
        </p:nvGrpSpPr>
        <p:grpSpPr bwMode="auto">
          <a:xfrm>
            <a:off x="3682037" y="795924"/>
            <a:ext cx="409575" cy="838200"/>
            <a:chOff x="4800" y="2160"/>
            <a:chExt cx="258" cy="528"/>
          </a:xfrm>
        </p:grpSpPr>
        <p:sp>
          <p:nvSpPr>
            <p:cNvPr id="153" name="Text Box 85"/>
            <p:cNvSpPr txBox="1">
              <a:spLocks noChangeArrowheads="1"/>
            </p:cNvSpPr>
            <p:nvPr/>
          </p:nvSpPr>
          <p:spPr bwMode="auto">
            <a:xfrm>
              <a:off x="4818" y="2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  <p:grpSp>
          <p:nvGrpSpPr>
            <p:cNvPr id="154" name="Group 86"/>
            <p:cNvGrpSpPr>
              <a:grpSpLocks/>
            </p:cNvGrpSpPr>
            <p:nvPr/>
          </p:nvGrpSpPr>
          <p:grpSpPr bwMode="auto">
            <a:xfrm>
              <a:off x="4800" y="2160"/>
              <a:ext cx="240" cy="327"/>
              <a:chOff x="5040" y="2064"/>
              <a:chExt cx="240" cy="327"/>
            </a:xfrm>
          </p:grpSpPr>
          <p:sp>
            <p:nvSpPr>
              <p:cNvPr id="155" name="Text Box 87"/>
              <p:cNvSpPr txBox="1">
                <a:spLocks noChangeArrowheads="1"/>
              </p:cNvSpPr>
              <p:nvPr/>
            </p:nvSpPr>
            <p:spPr bwMode="auto">
              <a:xfrm>
                <a:off x="5040" y="2064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FF0000"/>
                    </a:solidFill>
                  </a:rPr>
                  <a:t>n</a:t>
                </a:r>
              </a:p>
            </p:txBody>
          </p:sp>
          <p:sp>
            <p:nvSpPr>
              <p:cNvPr id="156" name="Line 88"/>
              <p:cNvSpPr>
                <a:spLocks noChangeShapeType="1"/>
              </p:cNvSpPr>
              <p:nvPr/>
            </p:nvSpPr>
            <p:spPr bwMode="auto">
              <a:xfrm>
                <a:off x="5040" y="2346"/>
                <a:ext cx="240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57" name="Text Box 89"/>
          <p:cNvSpPr txBox="1">
            <a:spLocks noChangeArrowheads="1"/>
          </p:cNvSpPr>
          <p:nvPr/>
        </p:nvSpPr>
        <p:spPr bwMode="auto">
          <a:xfrm>
            <a:off x="3710268" y="1334880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FF"/>
                </a:solidFill>
              </a:rPr>
              <a:t>o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5" y="4115"/>
            <a:ext cx="1848869" cy="22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788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4" grpId="1"/>
      <p:bldP spid="85" grpId="0"/>
      <p:bldP spid="92" grpId="0"/>
      <p:bldP spid="92" grpId="1"/>
      <p:bldP spid="93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119953" y="4401634"/>
            <a:ext cx="8859499" cy="23860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378724" y="275774"/>
            <a:ext cx="11434555" cy="4628273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3930806"/>
            <a:ext cx="3286127" cy="2956225"/>
          </a:xfrm>
          <a:prstGeom prst="rect">
            <a:avLst/>
          </a:prstGeom>
        </p:spPr>
      </p:pic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BDF34E9A-C97D-4DC3-B39E-9BE4705BA666}"/>
              </a:ext>
            </a:extLst>
          </p:cNvPr>
          <p:cNvSpPr txBox="1"/>
          <p:nvPr/>
        </p:nvSpPr>
        <p:spPr>
          <a:xfrm>
            <a:off x="1780343" y="1410075"/>
            <a:ext cx="9056980" cy="1857258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vi-VN" altLang="zh-CN" sz="11500" b="1" dirty="0" smtClean="0">
                <a:solidFill>
                  <a:srgbClr val="FF0000"/>
                </a:solidFill>
                <a:latin typeface="Amazone" panose="03020702060507090A04" pitchFamily="66" charset="0"/>
                <a:ea typeface="+mj-ea"/>
                <a:cs typeface="Arial" panose="020B0604020202020204" pitchFamily="34" charset="0"/>
              </a:rPr>
              <a:t>Luyện tập</a:t>
            </a:r>
            <a:endParaRPr lang="zh-CN" altLang="en-US" sz="11500" b="1" dirty="0">
              <a:solidFill>
                <a:srgbClr val="FF0000"/>
              </a:solidFill>
              <a:latin typeface="Amazone" panose="03020702060507090A04" pitchFamily="66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709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3714981" y="1869635"/>
            <a:ext cx="2170299" cy="2882311"/>
            <a:chOff x="672" y="1581"/>
            <a:chExt cx="1430" cy="1897"/>
          </a:xfrm>
        </p:grpSpPr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910" y="1872"/>
              <a:ext cx="954" cy="1348"/>
              <a:chOff x="3216" y="1200"/>
              <a:chExt cx="1152" cy="2022"/>
            </a:xfrm>
          </p:grpSpPr>
          <p:sp>
            <p:nvSpPr>
              <p:cNvPr id="10" name="AutoShape 55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1152" cy="2016"/>
              </a:xfrm>
              <a:prstGeom prst="diamond">
                <a:avLst/>
              </a:prstGeom>
              <a:solidFill>
                <a:srgbClr val="FFC000"/>
              </a:solidFill>
              <a:ln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sz="2800"/>
              </a:p>
            </p:txBody>
          </p:sp>
          <p:sp>
            <p:nvSpPr>
              <p:cNvPr id="11" name="Line 57"/>
              <p:cNvSpPr>
                <a:spLocks noChangeShapeType="1"/>
              </p:cNvSpPr>
              <p:nvPr/>
            </p:nvSpPr>
            <p:spPr bwMode="auto">
              <a:xfrm>
                <a:off x="3216" y="221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1600"/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>
                <a:off x="3792" y="1206"/>
                <a:ext cx="0" cy="2016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1600"/>
              </a:p>
            </p:txBody>
          </p:sp>
        </p:grpSp>
        <p:sp>
          <p:nvSpPr>
            <p:cNvPr id="6" name="Text Box 65"/>
            <p:cNvSpPr txBox="1">
              <a:spLocks noChangeArrowheads="1"/>
            </p:cNvSpPr>
            <p:nvPr/>
          </p:nvSpPr>
          <p:spPr bwMode="auto">
            <a:xfrm>
              <a:off x="672" y="2403"/>
              <a:ext cx="1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7" name="Text Box 66"/>
            <p:cNvSpPr txBox="1">
              <a:spLocks noChangeArrowheads="1"/>
            </p:cNvSpPr>
            <p:nvPr/>
          </p:nvSpPr>
          <p:spPr bwMode="auto">
            <a:xfrm>
              <a:off x="1290" y="1581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8" name="Text Box 68"/>
            <p:cNvSpPr txBox="1">
              <a:spLocks noChangeArrowheads="1"/>
            </p:cNvSpPr>
            <p:nvPr/>
          </p:nvSpPr>
          <p:spPr bwMode="auto">
            <a:xfrm>
              <a:off x="1279" y="3187"/>
              <a:ext cx="1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D</a:t>
              </a:r>
            </a:p>
          </p:txBody>
        </p:sp>
        <p:sp>
          <p:nvSpPr>
            <p:cNvPr id="9" name="Text Box 69"/>
            <p:cNvSpPr txBox="1">
              <a:spLocks noChangeArrowheads="1"/>
            </p:cNvSpPr>
            <p:nvPr/>
          </p:nvSpPr>
          <p:spPr bwMode="auto">
            <a:xfrm>
              <a:off x="1903" y="2396"/>
              <a:ext cx="1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C</a:t>
              </a:r>
            </a:p>
          </p:txBody>
        </p: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7329712" y="1846661"/>
            <a:ext cx="4163153" cy="2576193"/>
            <a:chOff x="2940" y="1572"/>
            <a:chExt cx="2532" cy="1907"/>
          </a:xfrm>
        </p:grpSpPr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3218" y="1870"/>
              <a:ext cx="2026" cy="1347"/>
              <a:chOff x="3216" y="1200"/>
              <a:chExt cx="1152" cy="2022"/>
            </a:xfrm>
          </p:grpSpPr>
          <p:sp>
            <p:nvSpPr>
              <p:cNvPr id="19" name="AutoShape 62"/>
              <p:cNvSpPr>
                <a:spLocks noChangeArrowheads="1"/>
              </p:cNvSpPr>
              <p:nvPr/>
            </p:nvSpPr>
            <p:spPr bwMode="auto">
              <a:xfrm>
                <a:off x="3216" y="1200"/>
                <a:ext cx="1152" cy="2016"/>
              </a:xfrm>
              <a:prstGeom prst="diamond">
                <a:avLst/>
              </a:prstGeom>
              <a:solidFill>
                <a:srgbClr val="FFC000"/>
              </a:solidFill>
              <a:ln w="12700" cap="sq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sz="2800"/>
              </a:p>
            </p:txBody>
          </p:sp>
          <p:sp>
            <p:nvSpPr>
              <p:cNvPr id="20" name="Line 63"/>
              <p:cNvSpPr>
                <a:spLocks noChangeShapeType="1"/>
              </p:cNvSpPr>
              <p:nvPr/>
            </p:nvSpPr>
            <p:spPr bwMode="auto">
              <a:xfrm>
                <a:off x="3216" y="221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1600"/>
              </a:p>
            </p:txBody>
          </p:sp>
          <p:sp>
            <p:nvSpPr>
              <p:cNvPr id="21" name="Line 64"/>
              <p:cNvSpPr>
                <a:spLocks noChangeShapeType="1"/>
              </p:cNvSpPr>
              <p:nvPr/>
            </p:nvSpPr>
            <p:spPr bwMode="auto">
              <a:xfrm>
                <a:off x="3792" y="1206"/>
                <a:ext cx="0" cy="2016"/>
              </a:xfrm>
              <a:prstGeom prst="line">
                <a:avLst/>
              </a:prstGeom>
              <a:noFill/>
              <a:ln w="12700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1600"/>
              </a:p>
            </p:txBody>
          </p:sp>
        </p:grpSp>
        <p:sp>
          <p:nvSpPr>
            <p:cNvPr id="15" name="Text Box 67"/>
            <p:cNvSpPr txBox="1">
              <a:spLocks noChangeArrowheads="1"/>
            </p:cNvSpPr>
            <p:nvPr/>
          </p:nvSpPr>
          <p:spPr bwMode="auto">
            <a:xfrm>
              <a:off x="2940" y="2394"/>
              <a:ext cx="1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M</a:t>
              </a:r>
            </a:p>
          </p:txBody>
        </p:sp>
        <p:sp>
          <p:nvSpPr>
            <p:cNvPr id="16" name="Text Box 70"/>
            <p:cNvSpPr txBox="1">
              <a:spLocks noChangeArrowheads="1"/>
            </p:cNvSpPr>
            <p:nvPr/>
          </p:nvSpPr>
          <p:spPr bwMode="auto">
            <a:xfrm>
              <a:off x="4114" y="1572"/>
              <a:ext cx="1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17" name="Text Box 71"/>
            <p:cNvSpPr txBox="1">
              <a:spLocks noChangeArrowheads="1"/>
            </p:cNvSpPr>
            <p:nvPr/>
          </p:nvSpPr>
          <p:spPr bwMode="auto">
            <a:xfrm>
              <a:off x="5273" y="2403"/>
              <a:ext cx="1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18" name="Text Box 72"/>
            <p:cNvSpPr txBox="1">
              <a:spLocks noChangeArrowheads="1"/>
            </p:cNvSpPr>
            <p:nvPr/>
          </p:nvSpPr>
          <p:spPr bwMode="auto">
            <a:xfrm>
              <a:off x="4114" y="3188"/>
              <a:ext cx="1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00FF"/>
                  </a:solidFill>
                </a:rPr>
                <a:t>Q</a:t>
              </a:r>
            </a:p>
          </p:txBody>
        </p:sp>
      </p:grpSp>
      <p:sp>
        <p:nvSpPr>
          <p:cNvPr id="22" name="Line 75"/>
          <p:cNvSpPr>
            <a:spLocks noChangeShapeType="1"/>
          </p:cNvSpPr>
          <p:nvPr/>
        </p:nvSpPr>
        <p:spPr bwMode="auto">
          <a:xfrm flipH="1">
            <a:off x="5950226" y="964678"/>
            <a:ext cx="31043" cy="5668034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600"/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1797327" y="964678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a) </a:t>
            </a:r>
            <a:r>
              <a:rPr lang="en-US" sz="2400" dirty="0" err="1">
                <a:solidFill>
                  <a:srgbClr val="0000FF"/>
                </a:solidFill>
              </a:rPr>
              <a:t>Hình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thoi</a:t>
            </a:r>
            <a:r>
              <a:rPr lang="en-US" sz="2400" dirty="0">
                <a:solidFill>
                  <a:srgbClr val="0000FF"/>
                </a:solidFill>
              </a:rPr>
              <a:t> ABCD, </a:t>
            </a:r>
            <a:r>
              <a:rPr lang="en-US" sz="2400" dirty="0" err="1">
                <a:solidFill>
                  <a:srgbClr val="0000FF"/>
                </a:solidFill>
              </a:rPr>
              <a:t>biết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4" name="Text Box 77"/>
          <p:cNvSpPr txBox="1">
            <a:spLocks noChangeArrowheads="1"/>
          </p:cNvSpPr>
          <p:nvPr/>
        </p:nvSpPr>
        <p:spPr bwMode="auto">
          <a:xfrm>
            <a:off x="1797327" y="1498078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AC = 3cm;  BD = 4cm</a:t>
            </a: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6064527" y="964678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b) </a:t>
            </a:r>
            <a:r>
              <a:rPr lang="en-US" sz="2400" dirty="0" err="1">
                <a:solidFill>
                  <a:srgbClr val="0000FF"/>
                </a:solidFill>
              </a:rPr>
              <a:t>Hình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thoi</a:t>
            </a:r>
            <a:r>
              <a:rPr lang="en-US" sz="2400" dirty="0">
                <a:solidFill>
                  <a:srgbClr val="0000FF"/>
                </a:solidFill>
              </a:rPr>
              <a:t> MNPQ, </a:t>
            </a:r>
            <a:r>
              <a:rPr lang="en-US" sz="2400" dirty="0" err="1">
                <a:solidFill>
                  <a:srgbClr val="0000FF"/>
                </a:solidFill>
              </a:rPr>
              <a:t>biết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6" name="Text Box 79"/>
          <p:cNvSpPr txBox="1">
            <a:spLocks noChangeArrowheads="1"/>
          </p:cNvSpPr>
          <p:nvPr/>
        </p:nvSpPr>
        <p:spPr bwMode="auto">
          <a:xfrm>
            <a:off x="6293127" y="1498078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MP = 7cm;  NQ = 4cm</a:t>
            </a: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2686269" y="286804"/>
            <a:ext cx="60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Tính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diện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tích</a:t>
            </a:r>
            <a:r>
              <a:rPr lang="vi-VN" sz="2800" b="1" dirty="0" smtClean="0">
                <a:solidFill>
                  <a:srgbClr val="006600"/>
                </a:solidFill>
              </a:rPr>
              <a:t> của: 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28" name="Text Box 76"/>
          <p:cNvSpPr txBox="1">
            <a:spLocks noChangeArrowheads="1"/>
          </p:cNvSpPr>
          <p:nvPr/>
        </p:nvSpPr>
        <p:spPr bwMode="auto">
          <a:xfrm>
            <a:off x="277585" y="4398272"/>
            <a:ext cx="5896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/>
              <a:t>Diện</a:t>
            </a:r>
            <a:r>
              <a:rPr lang="en-US" sz="2400" b="1" dirty="0" smtClean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 smtClean="0"/>
              <a:t>thoi</a:t>
            </a:r>
            <a:r>
              <a:rPr lang="en-US" sz="2400" b="1" dirty="0" smtClean="0"/>
              <a:t> ABCD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</p:txBody>
      </p:sp>
      <p:sp>
        <p:nvSpPr>
          <p:cNvPr id="29" name="Text Box 89"/>
          <p:cNvSpPr txBox="1">
            <a:spLocks noChangeArrowheads="1"/>
          </p:cNvSpPr>
          <p:nvPr/>
        </p:nvSpPr>
        <p:spPr bwMode="auto">
          <a:xfrm>
            <a:off x="1899857" y="4914551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= </a:t>
            </a:r>
            <a:r>
              <a:rPr lang="en-US" sz="2800" b="1" dirty="0"/>
              <a:t>6 (cm</a:t>
            </a:r>
            <a:r>
              <a:rPr lang="en-US" sz="2800" b="1" baseline="30000" dirty="0"/>
              <a:t>2</a:t>
            </a:r>
            <a:r>
              <a:rPr lang="en-US" sz="2800" b="1" dirty="0"/>
              <a:t>)</a:t>
            </a:r>
            <a:endParaRPr lang="en-US" sz="2800" b="1" baseline="30000" dirty="0"/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3073531" y="5591988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34023C"/>
                </a:solidFill>
                <a:cs typeface="Arial" charset="0"/>
              </a:rPr>
              <a:t>Đáp</a:t>
            </a:r>
            <a:r>
              <a:rPr lang="en-US" sz="2800" b="1" dirty="0">
                <a:solidFill>
                  <a:srgbClr val="34023C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34023C"/>
                </a:solidFill>
                <a:cs typeface="Arial" charset="0"/>
              </a:rPr>
              <a:t>số</a:t>
            </a:r>
            <a:r>
              <a:rPr lang="en-US" sz="2800" b="1" dirty="0">
                <a:solidFill>
                  <a:srgbClr val="34023C"/>
                </a:solidFill>
                <a:cs typeface="Arial" charset="0"/>
              </a:rPr>
              <a:t>:</a:t>
            </a:r>
            <a:r>
              <a:rPr lang="en-US" sz="2400" b="1" dirty="0">
                <a:solidFill>
                  <a:srgbClr val="34023C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34023C"/>
                </a:solidFill>
                <a:cs typeface="Arial" charset="0"/>
              </a:rPr>
              <a:t>6 cm</a:t>
            </a:r>
            <a:r>
              <a:rPr lang="en-US" sz="2400" b="1" baseline="30000" dirty="0" smtClean="0">
                <a:solidFill>
                  <a:srgbClr val="34023C"/>
                </a:solidFill>
                <a:cs typeface="Arial" charset="0"/>
              </a:rPr>
              <a:t>2</a:t>
            </a:r>
            <a:endParaRPr lang="en-US" sz="2400" b="1" dirty="0">
              <a:solidFill>
                <a:srgbClr val="34023C"/>
              </a:solidFill>
              <a:cs typeface="Arial" charset="0"/>
            </a:endParaRPr>
          </a:p>
        </p:txBody>
      </p:sp>
      <p:sp>
        <p:nvSpPr>
          <p:cNvPr id="31" name="Text Box 76"/>
          <p:cNvSpPr txBox="1">
            <a:spLocks noChangeArrowheads="1"/>
          </p:cNvSpPr>
          <p:nvPr/>
        </p:nvSpPr>
        <p:spPr bwMode="auto">
          <a:xfrm>
            <a:off x="6197731" y="4386860"/>
            <a:ext cx="50849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/>
              <a:t>Diện</a:t>
            </a:r>
            <a:r>
              <a:rPr lang="en-US" sz="2400" b="1" dirty="0" smtClean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 smtClean="0"/>
              <a:t>thoi</a:t>
            </a:r>
            <a:r>
              <a:rPr lang="en-US" sz="2400" b="1" dirty="0" smtClean="0"/>
              <a:t> MNPQ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</p:txBody>
      </p:sp>
      <p:sp>
        <p:nvSpPr>
          <p:cNvPr id="32" name="Text Box 97"/>
          <p:cNvSpPr txBox="1">
            <a:spLocks noChangeArrowheads="1"/>
          </p:cNvSpPr>
          <p:nvPr/>
        </p:nvSpPr>
        <p:spPr bwMode="auto">
          <a:xfrm>
            <a:off x="7531524" y="4921026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= </a:t>
            </a:r>
            <a:r>
              <a:rPr lang="en-US" sz="2800" b="1" dirty="0"/>
              <a:t>14 (cm</a:t>
            </a:r>
            <a:r>
              <a:rPr lang="en-US" sz="2800" b="1" baseline="30000" dirty="0"/>
              <a:t>2</a:t>
            </a:r>
            <a:r>
              <a:rPr lang="en-US" sz="2800" b="1" dirty="0"/>
              <a:t>)</a:t>
            </a:r>
            <a:endParaRPr lang="en-US" sz="2800" b="1" baseline="30000" dirty="0"/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8541027" y="5591988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34023C"/>
                </a:solidFill>
                <a:cs typeface="Arial" charset="0"/>
              </a:rPr>
              <a:t>Đáp</a:t>
            </a:r>
            <a:r>
              <a:rPr lang="en-US" sz="2800" b="1" dirty="0">
                <a:solidFill>
                  <a:srgbClr val="34023C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34023C"/>
                </a:solidFill>
                <a:cs typeface="Arial" charset="0"/>
              </a:rPr>
              <a:t>số</a:t>
            </a:r>
            <a:r>
              <a:rPr lang="en-US" sz="2800" b="1" dirty="0">
                <a:solidFill>
                  <a:srgbClr val="34023C"/>
                </a:solidFill>
                <a:cs typeface="Arial" charset="0"/>
              </a:rPr>
              <a:t>:</a:t>
            </a:r>
            <a:r>
              <a:rPr lang="en-US" sz="2400" b="1" dirty="0">
                <a:solidFill>
                  <a:srgbClr val="34023C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34023C"/>
                </a:solidFill>
                <a:cs typeface="Arial" charset="0"/>
              </a:rPr>
              <a:t>14 cm</a:t>
            </a:r>
            <a:r>
              <a:rPr lang="en-US" sz="2400" b="1" baseline="30000" dirty="0" smtClean="0">
                <a:solidFill>
                  <a:srgbClr val="34023C"/>
                </a:solidFill>
                <a:cs typeface="Arial" charset="0"/>
              </a:rPr>
              <a:t>2</a:t>
            </a:r>
            <a:endParaRPr lang="en-US" sz="2400" b="1" dirty="0">
              <a:solidFill>
                <a:srgbClr val="34023C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7937" y="4726878"/>
                <a:ext cx="91884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37" y="4726878"/>
                <a:ext cx="918841" cy="7838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32131" y="4768542"/>
                <a:ext cx="918841" cy="782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131" y="4768542"/>
                <a:ext cx="918841" cy="7824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" y="221565"/>
            <a:ext cx="1848869" cy="2238935"/>
          </a:xfrm>
          <a:prstGeom prst="rect">
            <a:avLst/>
          </a:prstGeom>
        </p:spPr>
      </p:pic>
      <p:sp>
        <p:nvSpPr>
          <p:cNvPr id="35" name="Cloud Callout 34"/>
          <p:cNvSpPr/>
          <p:nvPr/>
        </p:nvSpPr>
        <p:spPr>
          <a:xfrm>
            <a:off x="1676400" y="0"/>
            <a:ext cx="9441583" cy="2484120"/>
          </a:xfrm>
          <a:prstGeom prst="cloudCallout">
            <a:avLst>
              <a:gd name="adj1" fmla="val -51340"/>
              <a:gd name="adj2" fmla="val -1418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43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2" grpId="0"/>
      <p:bldP spid="3" grpId="0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472891" y="1090486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a)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dài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đường</a:t>
            </a:r>
            <a:r>
              <a:rPr lang="en-US" sz="2800" b="1" dirty="0"/>
              <a:t> </a:t>
            </a:r>
            <a:r>
              <a:rPr lang="en-US" sz="2800" b="1" dirty="0" err="1"/>
              <a:t>chéo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5dm </a:t>
            </a:r>
            <a:r>
              <a:rPr lang="en-US" sz="2800" b="1" dirty="0" err="1"/>
              <a:t>và</a:t>
            </a:r>
            <a:r>
              <a:rPr lang="en-US" sz="2800" b="1" dirty="0"/>
              <a:t> 20dm.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2858264" y="450445"/>
            <a:ext cx="92991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2</a:t>
            </a:r>
            <a:r>
              <a:rPr lang="vi-VN" sz="2800" b="1" u="sng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Tính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diện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tích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của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hình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err="1">
                <a:solidFill>
                  <a:srgbClr val="006600"/>
                </a:solidFill>
              </a:rPr>
              <a:t>thoi</a:t>
            </a:r>
            <a:r>
              <a:rPr lang="en-US" sz="2800" b="1" dirty="0">
                <a:solidFill>
                  <a:srgbClr val="006600"/>
                </a:solidFill>
              </a:rPr>
              <a:t>, </a:t>
            </a:r>
            <a:r>
              <a:rPr lang="en-US" sz="2800" b="1" dirty="0" err="1">
                <a:solidFill>
                  <a:srgbClr val="006600"/>
                </a:solidFill>
              </a:rPr>
              <a:t>biết</a:t>
            </a:r>
            <a:r>
              <a:rPr lang="en-US" sz="2800" b="1" dirty="0">
                <a:solidFill>
                  <a:srgbClr val="006600"/>
                </a:solidFill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" y="221565"/>
            <a:ext cx="1848869" cy="2238935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1676400" y="201876"/>
            <a:ext cx="8393875" cy="2484120"/>
          </a:xfrm>
          <a:prstGeom prst="cloudCallout">
            <a:avLst>
              <a:gd name="adj1" fmla="val -51340"/>
              <a:gd name="adj2" fmla="val -1418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2472891" y="172211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b)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dài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đường</a:t>
            </a:r>
            <a:r>
              <a:rPr lang="en-US" sz="2800" b="1" dirty="0"/>
              <a:t> </a:t>
            </a:r>
            <a:r>
              <a:rPr lang="en-US" sz="2800" b="1" dirty="0" err="1"/>
              <a:t>chéo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4m </a:t>
            </a:r>
            <a:r>
              <a:rPr lang="en-US" sz="2800" b="1" dirty="0" err="1"/>
              <a:t>và</a:t>
            </a:r>
            <a:r>
              <a:rPr lang="en-US" sz="2800" b="1" dirty="0"/>
              <a:t> 15dm.</a:t>
            </a:r>
          </a:p>
        </p:txBody>
      </p:sp>
      <p:sp>
        <p:nvSpPr>
          <p:cNvPr id="20" name="Line 75"/>
          <p:cNvSpPr>
            <a:spLocks noChangeShapeType="1"/>
          </p:cNvSpPr>
          <p:nvPr/>
        </p:nvSpPr>
        <p:spPr bwMode="auto">
          <a:xfrm>
            <a:off x="5928360" y="2794402"/>
            <a:ext cx="52346" cy="383831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600"/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1295247" y="3574606"/>
            <a:ext cx="35358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 smtClean="0"/>
              <a:t>a) </a:t>
            </a:r>
            <a:r>
              <a:rPr lang="en-US" sz="2400" b="1" dirty="0" err="1" smtClean="0"/>
              <a:t>Diện</a:t>
            </a:r>
            <a:r>
              <a:rPr lang="en-US" sz="2400" b="1" dirty="0" smtClean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 smtClean="0"/>
              <a:t>th</a:t>
            </a:r>
            <a:r>
              <a:rPr lang="vi-VN" sz="2400" b="1" dirty="0" smtClean="0"/>
              <a:t>oi</a:t>
            </a:r>
            <a:r>
              <a:rPr lang="en-US" sz="2400" b="1" dirty="0" smtClean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:</a:t>
            </a:r>
          </a:p>
        </p:txBody>
      </p:sp>
      <p:sp>
        <p:nvSpPr>
          <p:cNvPr id="22" name="Text Box 89"/>
          <p:cNvSpPr txBox="1">
            <a:spLocks noChangeArrowheads="1"/>
          </p:cNvSpPr>
          <p:nvPr/>
        </p:nvSpPr>
        <p:spPr bwMode="auto">
          <a:xfrm>
            <a:off x="2929396" y="4496481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= </a:t>
            </a:r>
            <a:r>
              <a:rPr lang="vi-VN" sz="2800" b="1" dirty="0" smtClean="0"/>
              <a:t>50</a:t>
            </a:r>
            <a:r>
              <a:rPr lang="en-US" sz="2800" b="1" dirty="0" smtClean="0"/>
              <a:t> (</a:t>
            </a:r>
            <a:r>
              <a:rPr lang="vi-VN" sz="2800" b="1" dirty="0" smtClean="0"/>
              <a:t>d</a:t>
            </a:r>
            <a:r>
              <a:rPr lang="en-US" sz="2800" b="1" dirty="0" smtClean="0"/>
              <a:t>m</a:t>
            </a:r>
            <a:r>
              <a:rPr lang="en-US" sz="2800" b="1" baseline="30000" dirty="0" smtClean="0"/>
              <a:t>2</a:t>
            </a:r>
            <a:r>
              <a:rPr lang="en-US" sz="2800" b="1" dirty="0"/>
              <a:t>)</a:t>
            </a:r>
            <a:endParaRPr lang="en-US" sz="2800" b="1" baseline="30000" dirty="0"/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2858264" y="5151554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34023C"/>
                </a:solidFill>
                <a:cs typeface="Arial" charset="0"/>
              </a:rPr>
              <a:t>Đáp</a:t>
            </a:r>
            <a:r>
              <a:rPr lang="en-US" sz="2800" b="1" dirty="0">
                <a:solidFill>
                  <a:srgbClr val="34023C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34023C"/>
                </a:solidFill>
                <a:cs typeface="Arial" charset="0"/>
              </a:rPr>
              <a:t>số</a:t>
            </a:r>
            <a:r>
              <a:rPr lang="en-US" sz="2800" b="1" dirty="0">
                <a:solidFill>
                  <a:srgbClr val="34023C"/>
                </a:solidFill>
                <a:cs typeface="Arial" charset="0"/>
              </a:rPr>
              <a:t>:</a:t>
            </a:r>
            <a:r>
              <a:rPr lang="en-US" sz="2400" b="1" dirty="0">
                <a:solidFill>
                  <a:srgbClr val="34023C"/>
                </a:solidFill>
                <a:cs typeface="Arial" charset="0"/>
              </a:rPr>
              <a:t> </a:t>
            </a:r>
            <a:r>
              <a:rPr lang="vi-VN" sz="2400" b="1" dirty="0" smtClean="0">
                <a:solidFill>
                  <a:srgbClr val="34023C"/>
                </a:solidFill>
                <a:cs typeface="Arial" charset="0"/>
              </a:rPr>
              <a:t>50</a:t>
            </a:r>
            <a:r>
              <a:rPr lang="en-US" sz="2400" b="1" dirty="0" smtClean="0">
                <a:solidFill>
                  <a:srgbClr val="34023C"/>
                </a:solidFill>
                <a:cs typeface="Arial" charset="0"/>
              </a:rPr>
              <a:t> </a:t>
            </a:r>
            <a:r>
              <a:rPr lang="vi-VN" sz="2400" b="1" dirty="0">
                <a:solidFill>
                  <a:srgbClr val="34023C"/>
                </a:solidFill>
                <a:cs typeface="Arial" charset="0"/>
              </a:rPr>
              <a:t>d</a:t>
            </a:r>
            <a:r>
              <a:rPr lang="en-US" sz="2400" b="1" dirty="0" smtClean="0">
                <a:solidFill>
                  <a:srgbClr val="34023C"/>
                </a:solidFill>
                <a:cs typeface="Arial" charset="0"/>
              </a:rPr>
              <a:t>m</a:t>
            </a:r>
            <a:r>
              <a:rPr lang="en-US" sz="2400" b="1" baseline="30000" dirty="0" smtClean="0">
                <a:solidFill>
                  <a:srgbClr val="34023C"/>
                </a:solidFill>
                <a:cs typeface="Arial" charset="0"/>
              </a:rPr>
              <a:t>2</a:t>
            </a:r>
            <a:endParaRPr lang="en-US" sz="2400" b="1" dirty="0">
              <a:solidFill>
                <a:srgbClr val="34023C"/>
              </a:solidFill>
              <a:cs typeface="Arial" charset="0"/>
            </a:endParaRPr>
          </a:p>
        </p:txBody>
      </p:sp>
      <p:sp>
        <p:nvSpPr>
          <p:cNvPr id="24" name="Text Box 76"/>
          <p:cNvSpPr txBox="1">
            <a:spLocks noChangeArrowheads="1"/>
          </p:cNvSpPr>
          <p:nvPr/>
        </p:nvSpPr>
        <p:spPr bwMode="auto">
          <a:xfrm>
            <a:off x="6388870" y="4020675"/>
            <a:ext cx="50849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 smtClean="0"/>
              <a:t>Diện</a:t>
            </a:r>
            <a:r>
              <a:rPr lang="en-US" sz="2400" b="1" dirty="0" smtClean="0"/>
              <a:t> </a:t>
            </a:r>
            <a:r>
              <a:rPr lang="en-US" sz="2400" b="1" dirty="0" err="1"/>
              <a:t>tích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 smtClean="0"/>
              <a:t>thoi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/>
              <a:t>:</a:t>
            </a:r>
          </a:p>
        </p:txBody>
      </p:sp>
      <p:sp>
        <p:nvSpPr>
          <p:cNvPr id="25" name="Text Box 97"/>
          <p:cNvSpPr txBox="1">
            <a:spLocks noChangeArrowheads="1"/>
          </p:cNvSpPr>
          <p:nvPr/>
        </p:nvSpPr>
        <p:spPr bwMode="auto">
          <a:xfrm>
            <a:off x="7835058" y="4942482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= </a:t>
            </a:r>
            <a:r>
              <a:rPr lang="vi-VN" sz="2800" b="1" dirty="0" smtClean="0"/>
              <a:t>300</a:t>
            </a:r>
            <a:r>
              <a:rPr lang="en-US" sz="2800" b="1" dirty="0" smtClean="0"/>
              <a:t> (</a:t>
            </a:r>
            <a:r>
              <a:rPr lang="vi-VN" sz="2800" b="1" dirty="0" smtClean="0"/>
              <a:t>d</a:t>
            </a:r>
            <a:r>
              <a:rPr lang="en-US" sz="2800" b="1" dirty="0" smtClean="0"/>
              <a:t>m</a:t>
            </a:r>
            <a:r>
              <a:rPr lang="en-US" sz="2800" b="1" baseline="30000" dirty="0" smtClean="0"/>
              <a:t>2</a:t>
            </a:r>
            <a:r>
              <a:rPr lang="en-US" sz="2800" b="1" dirty="0"/>
              <a:t>)</a:t>
            </a:r>
            <a:endParaRPr lang="en-US" sz="2800" b="1" baseline="30000" dirty="0"/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8038107" y="5547207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34023C"/>
                </a:solidFill>
                <a:cs typeface="Arial" charset="0"/>
              </a:rPr>
              <a:t>Đáp</a:t>
            </a:r>
            <a:r>
              <a:rPr lang="en-US" sz="2800" b="1" dirty="0">
                <a:solidFill>
                  <a:srgbClr val="34023C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34023C"/>
                </a:solidFill>
                <a:cs typeface="Arial" charset="0"/>
              </a:rPr>
              <a:t>số</a:t>
            </a:r>
            <a:r>
              <a:rPr lang="en-US" sz="2800" b="1" dirty="0">
                <a:solidFill>
                  <a:srgbClr val="34023C"/>
                </a:solidFill>
                <a:cs typeface="Arial" charset="0"/>
              </a:rPr>
              <a:t>:</a:t>
            </a:r>
            <a:r>
              <a:rPr lang="en-US" sz="2400" b="1" dirty="0">
                <a:solidFill>
                  <a:srgbClr val="34023C"/>
                </a:solidFill>
                <a:cs typeface="Arial" charset="0"/>
              </a:rPr>
              <a:t> </a:t>
            </a:r>
            <a:r>
              <a:rPr lang="vi-VN" sz="2400" b="1" dirty="0" smtClean="0">
                <a:solidFill>
                  <a:srgbClr val="34023C"/>
                </a:solidFill>
                <a:cs typeface="Arial" charset="0"/>
              </a:rPr>
              <a:t>300</a:t>
            </a:r>
            <a:r>
              <a:rPr lang="en-US" sz="2400" b="1" dirty="0" smtClean="0">
                <a:solidFill>
                  <a:srgbClr val="34023C"/>
                </a:solidFill>
                <a:cs typeface="Arial" charset="0"/>
              </a:rPr>
              <a:t> </a:t>
            </a:r>
            <a:r>
              <a:rPr lang="vi-VN" sz="2400" b="1" dirty="0" smtClean="0">
                <a:solidFill>
                  <a:srgbClr val="34023C"/>
                </a:solidFill>
                <a:cs typeface="Arial" charset="0"/>
              </a:rPr>
              <a:t>d</a:t>
            </a:r>
            <a:r>
              <a:rPr lang="en-US" sz="2400" b="1" dirty="0" smtClean="0">
                <a:solidFill>
                  <a:srgbClr val="34023C"/>
                </a:solidFill>
                <a:cs typeface="Arial" charset="0"/>
              </a:rPr>
              <a:t>m</a:t>
            </a:r>
            <a:r>
              <a:rPr lang="en-US" sz="2400" b="1" baseline="30000" dirty="0" smtClean="0">
                <a:solidFill>
                  <a:srgbClr val="34023C"/>
                </a:solidFill>
                <a:cs typeface="Arial" charset="0"/>
              </a:rPr>
              <a:t>2</a:t>
            </a:r>
            <a:endParaRPr lang="en-US" sz="2400" b="1" dirty="0">
              <a:solidFill>
                <a:srgbClr val="34023C"/>
              </a:solidFill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859280" y="4319705"/>
                <a:ext cx="1103187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0" y="4319705"/>
                <a:ext cx="1103187" cy="7913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547526" y="4755900"/>
                <a:ext cx="1287532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vi-V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526" y="4755900"/>
                <a:ext cx="1287532" cy="7913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192891" y="2765340"/>
            <a:ext cx="15392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giải</a:t>
            </a:r>
            <a:endParaRPr lang="vi-VN" sz="3200" b="1" u="sng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" name="Text Box 76"/>
          <p:cNvSpPr txBox="1">
            <a:spLocks noChangeArrowheads="1"/>
          </p:cNvSpPr>
          <p:nvPr/>
        </p:nvSpPr>
        <p:spPr bwMode="auto">
          <a:xfrm>
            <a:off x="6284435" y="3574606"/>
            <a:ext cx="50849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 smtClean="0"/>
              <a:t>b) Đổi: 4 m = 40 dm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44365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98001" y="448651"/>
            <a:ext cx="7081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u="sng" dirty="0" err="1">
                <a:solidFill>
                  <a:srgbClr val="FF0000"/>
                </a:solidFill>
              </a:rPr>
              <a:t>Bài</a:t>
            </a:r>
            <a:r>
              <a:rPr lang="en-US" sz="3000" b="1" u="sng" dirty="0">
                <a:solidFill>
                  <a:srgbClr val="FF0000"/>
                </a:solidFill>
              </a:rPr>
              <a:t> 3</a:t>
            </a:r>
            <a:r>
              <a:rPr lang="en-US" sz="3000" b="1" dirty="0">
                <a:solidFill>
                  <a:srgbClr val="FF0000"/>
                </a:solidFill>
              </a:rPr>
              <a:t>: </a:t>
            </a:r>
            <a:r>
              <a:rPr lang="en-US" b="1" dirty="0" err="1"/>
              <a:t>Đúng</a:t>
            </a:r>
            <a:r>
              <a:rPr lang="en-US" b="1" dirty="0"/>
              <a:t> </a:t>
            </a:r>
            <a:r>
              <a:rPr lang="en-US" b="1" dirty="0" err="1"/>
              <a:t>ghi</a:t>
            </a:r>
            <a:r>
              <a:rPr lang="en-US" b="1" dirty="0"/>
              <a:t> </a:t>
            </a:r>
            <a:r>
              <a:rPr lang="en-US" b="1" dirty="0" err="1"/>
              <a:t>chữ</a:t>
            </a:r>
            <a:r>
              <a:rPr lang="en-US" b="1" dirty="0"/>
              <a:t> Đ, </a:t>
            </a:r>
            <a:r>
              <a:rPr lang="en-US" b="1" dirty="0" err="1"/>
              <a:t>sai</a:t>
            </a:r>
            <a:r>
              <a:rPr lang="en-US" b="1" dirty="0"/>
              <a:t> </a:t>
            </a:r>
            <a:r>
              <a:rPr lang="en-US" b="1" dirty="0" err="1"/>
              <a:t>ghi</a:t>
            </a:r>
            <a:r>
              <a:rPr lang="en-US" b="1" dirty="0"/>
              <a:t> </a:t>
            </a:r>
            <a:r>
              <a:rPr lang="en-US" b="1" dirty="0" err="1"/>
              <a:t>chữ</a:t>
            </a:r>
            <a:r>
              <a:rPr lang="en-US" b="1" dirty="0"/>
              <a:t> S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938213" y="1784684"/>
            <a:ext cx="4117975" cy="2195513"/>
            <a:chOff x="2784" y="816"/>
            <a:chExt cx="2594" cy="1383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848" y="816"/>
              <a:ext cx="3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856" y="1824"/>
              <a:ext cx="4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110" y="1025"/>
              <a:ext cx="1738" cy="864"/>
            </a:xfrm>
            <a:prstGeom prst="rect">
              <a:avLst/>
            </a:prstGeom>
            <a:solidFill>
              <a:srgbClr val="FFC000"/>
            </a:solidFill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616" y="1872"/>
              <a:ext cx="59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 5cm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869" y="1285"/>
              <a:ext cx="5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rgbClr val="0000FF"/>
                  </a:solidFill>
                </a:rPr>
                <a:t>2cm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784" y="816"/>
              <a:ext cx="4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M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834" y="1776"/>
              <a:ext cx="3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Q</a:t>
              </a: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2213813" y="1632284"/>
            <a:ext cx="4495800" cy="2997200"/>
            <a:chOff x="144" y="960"/>
            <a:chExt cx="2832" cy="1888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383" y="1536"/>
              <a:ext cx="59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FF"/>
                  </a:solidFill>
                </a:rPr>
                <a:t>2cm</a:t>
              </a:r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144" y="960"/>
              <a:ext cx="2256" cy="1888"/>
              <a:chOff x="0" y="750"/>
              <a:chExt cx="2340" cy="1879"/>
            </a:xfrm>
          </p:grpSpPr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>
                <a:off x="1137" y="1044"/>
                <a:ext cx="1167" cy="929"/>
                <a:chOff x="1137" y="1044"/>
                <a:chExt cx="1167" cy="929"/>
              </a:xfrm>
            </p:grpSpPr>
            <p:sp>
              <p:nvSpPr>
                <p:cNvPr id="28" name="Line 18"/>
                <p:cNvSpPr>
                  <a:spLocks noChangeShapeType="1"/>
                </p:cNvSpPr>
                <p:nvPr/>
              </p:nvSpPr>
              <p:spPr bwMode="auto">
                <a:xfrm>
                  <a:off x="1137" y="1044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9" name="Line 19"/>
                <p:cNvSpPr>
                  <a:spLocks noChangeShapeType="1"/>
                </p:cNvSpPr>
                <p:nvPr/>
              </p:nvSpPr>
              <p:spPr bwMode="auto">
                <a:xfrm>
                  <a:off x="1137" y="1973"/>
                  <a:ext cx="11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04" y="1056"/>
                  <a:ext cx="0" cy="9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7" name="AutoShape 21"/>
              <p:cNvSpPr>
                <a:spLocks noChangeArrowheads="1"/>
              </p:cNvSpPr>
              <p:nvPr/>
            </p:nvSpPr>
            <p:spPr bwMode="auto">
              <a:xfrm>
                <a:off x="226" y="1043"/>
                <a:ext cx="1822" cy="929"/>
              </a:xfrm>
              <a:prstGeom prst="diamond">
                <a:avLst/>
              </a:prstGeom>
              <a:solidFill>
                <a:srgbClr val="66FF99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>
                <a:off x="1137" y="1043"/>
                <a:ext cx="0" cy="92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Line 23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179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1007" y="750"/>
                <a:ext cx="325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1010" y="1972"/>
                <a:ext cx="29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</a:rPr>
                  <a:t>D</a:t>
                </a:r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>
                <a:off x="226" y="1507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>
                <a:off x="2048" y="1507"/>
                <a:ext cx="0" cy="8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Text Box 28"/>
              <p:cNvSpPr txBox="1">
                <a:spLocks noChangeArrowheads="1"/>
              </p:cNvSpPr>
              <p:nvPr/>
            </p:nvSpPr>
            <p:spPr bwMode="auto">
              <a:xfrm>
                <a:off x="845" y="2304"/>
                <a:ext cx="835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</a:rPr>
                  <a:t>5 cm</a:t>
                </a:r>
              </a:p>
            </p:txBody>
          </p:sp>
          <p:sp>
            <p:nvSpPr>
              <p:cNvPr id="25" name="Text Box 29"/>
              <p:cNvSpPr txBox="1">
                <a:spLocks noChangeArrowheads="1"/>
              </p:cNvSpPr>
              <p:nvPr/>
            </p:nvSpPr>
            <p:spPr bwMode="auto">
              <a:xfrm>
                <a:off x="0" y="1344"/>
                <a:ext cx="29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</a:rPr>
                  <a:t>A</a:t>
                </a:r>
              </a:p>
            </p:txBody>
          </p:sp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2046" y="1338"/>
                <a:ext cx="29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>
                    <a:solidFill>
                      <a:srgbClr val="0000FF"/>
                    </a:solidFill>
                  </a:rPr>
                  <a:t>C</a:t>
                </a:r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222" y="2352"/>
                <a:ext cx="182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1493520" y="4680950"/>
            <a:ext cx="8897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34023C"/>
                </a:solidFill>
              </a:rPr>
              <a:t>a</a:t>
            </a:r>
            <a:r>
              <a:rPr lang="en-US" dirty="0" smtClean="0">
                <a:solidFill>
                  <a:srgbClr val="34023C"/>
                </a:solidFill>
              </a:rPr>
              <a:t>)</a:t>
            </a:r>
            <a:r>
              <a:rPr lang="vi-VN" dirty="0" smtClean="0">
                <a:solidFill>
                  <a:srgbClr val="34023C"/>
                </a:solidFill>
              </a:rPr>
              <a:t> </a:t>
            </a:r>
            <a:r>
              <a:rPr lang="en-US" dirty="0" err="1" smtClean="0">
                <a:solidFill>
                  <a:srgbClr val="34023C"/>
                </a:solidFill>
              </a:rPr>
              <a:t>Diện</a:t>
            </a:r>
            <a:r>
              <a:rPr lang="en-US" dirty="0" smtClean="0">
                <a:solidFill>
                  <a:srgbClr val="34023C"/>
                </a:solidFill>
              </a:rPr>
              <a:t> </a:t>
            </a:r>
            <a:r>
              <a:rPr lang="en-US" dirty="0" err="1">
                <a:solidFill>
                  <a:srgbClr val="34023C"/>
                </a:solidFill>
              </a:rPr>
              <a:t>tích</a:t>
            </a:r>
            <a:r>
              <a:rPr lang="en-US" dirty="0">
                <a:solidFill>
                  <a:srgbClr val="34023C"/>
                </a:solidFill>
              </a:rPr>
              <a:t> </a:t>
            </a:r>
            <a:r>
              <a:rPr lang="en-US" dirty="0" err="1">
                <a:solidFill>
                  <a:srgbClr val="34023C"/>
                </a:solidFill>
              </a:rPr>
              <a:t>hình</a:t>
            </a:r>
            <a:r>
              <a:rPr lang="en-US" dirty="0">
                <a:solidFill>
                  <a:srgbClr val="34023C"/>
                </a:solidFill>
              </a:rPr>
              <a:t> </a:t>
            </a:r>
            <a:r>
              <a:rPr lang="en-US" dirty="0" err="1">
                <a:solidFill>
                  <a:srgbClr val="34023C"/>
                </a:solidFill>
              </a:rPr>
              <a:t>thoi</a:t>
            </a:r>
            <a:r>
              <a:rPr lang="en-US" dirty="0">
                <a:solidFill>
                  <a:srgbClr val="34023C"/>
                </a:solidFill>
              </a:rPr>
              <a:t> </a:t>
            </a:r>
            <a:r>
              <a:rPr lang="en-US" dirty="0" err="1">
                <a:solidFill>
                  <a:srgbClr val="34023C"/>
                </a:solidFill>
              </a:rPr>
              <a:t>bằng</a:t>
            </a:r>
            <a:r>
              <a:rPr lang="en-US" dirty="0">
                <a:solidFill>
                  <a:srgbClr val="34023C"/>
                </a:solidFill>
              </a:rPr>
              <a:t> </a:t>
            </a:r>
            <a:r>
              <a:rPr lang="en-US" dirty="0" err="1">
                <a:solidFill>
                  <a:srgbClr val="34023C"/>
                </a:solidFill>
              </a:rPr>
              <a:t>diện</a:t>
            </a:r>
            <a:r>
              <a:rPr lang="en-US" dirty="0">
                <a:solidFill>
                  <a:srgbClr val="34023C"/>
                </a:solidFill>
              </a:rPr>
              <a:t> </a:t>
            </a:r>
            <a:r>
              <a:rPr lang="en-US" dirty="0" err="1">
                <a:solidFill>
                  <a:srgbClr val="34023C"/>
                </a:solidFill>
              </a:rPr>
              <a:t>tích</a:t>
            </a:r>
            <a:r>
              <a:rPr lang="en-US" dirty="0">
                <a:solidFill>
                  <a:srgbClr val="34023C"/>
                </a:solidFill>
              </a:rPr>
              <a:t> </a:t>
            </a:r>
            <a:r>
              <a:rPr lang="en-US" dirty="0" err="1">
                <a:solidFill>
                  <a:srgbClr val="34023C"/>
                </a:solidFill>
              </a:rPr>
              <a:t>hình</a:t>
            </a:r>
            <a:r>
              <a:rPr lang="en-US" dirty="0">
                <a:solidFill>
                  <a:srgbClr val="34023C"/>
                </a:solidFill>
              </a:rPr>
              <a:t> </a:t>
            </a:r>
            <a:r>
              <a:rPr lang="en-US" dirty="0" err="1">
                <a:solidFill>
                  <a:srgbClr val="34023C"/>
                </a:solidFill>
              </a:rPr>
              <a:t>chữ</a:t>
            </a:r>
            <a:r>
              <a:rPr lang="en-US" dirty="0">
                <a:solidFill>
                  <a:srgbClr val="34023C"/>
                </a:solidFill>
              </a:rPr>
              <a:t> </a:t>
            </a:r>
            <a:r>
              <a:rPr lang="en-US" dirty="0" err="1">
                <a:solidFill>
                  <a:srgbClr val="34023C"/>
                </a:solidFill>
              </a:rPr>
              <a:t>nhật</a:t>
            </a:r>
            <a:r>
              <a:rPr lang="en-US" dirty="0">
                <a:solidFill>
                  <a:srgbClr val="34023C"/>
                </a:solidFill>
              </a:rPr>
              <a:t>.</a:t>
            </a:r>
          </a:p>
        </p:txBody>
      </p:sp>
      <p:grpSp>
        <p:nvGrpSpPr>
          <p:cNvPr id="32" name="Group 47"/>
          <p:cNvGrpSpPr>
            <a:grpSpLocks/>
          </p:cNvGrpSpPr>
          <p:nvPr/>
        </p:nvGrpSpPr>
        <p:grpSpPr bwMode="auto">
          <a:xfrm>
            <a:off x="1513248" y="5312110"/>
            <a:ext cx="9116728" cy="995362"/>
            <a:chOff x="36" y="3230"/>
            <a:chExt cx="5760" cy="627"/>
          </a:xfrm>
        </p:grpSpPr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36" y="3315"/>
              <a:ext cx="576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dirty="0">
                  <a:solidFill>
                    <a:srgbClr val="34023C"/>
                  </a:solidFill>
                </a:rPr>
                <a:t>b</a:t>
              </a:r>
              <a:r>
                <a:rPr lang="en-US" sz="3000" dirty="0" smtClean="0">
                  <a:solidFill>
                    <a:srgbClr val="34023C"/>
                  </a:solidFill>
                </a:rPr>
                <a:t>)</a:t>
              </a:r>
              <a:r>
                <a:rPr lang="vi-VN" sz="3000" dirty="0" smtClean="0">
                  <a:solidFill>
                    <a:srgbClr val="34023C"/>
                  </a:solidFill>
                </a:rPr>
                <a:t> </a:t>
              </a:r>
              <a:r>
                <a:rPr lang="en-US" sz="3000" dirty="0" err="1" smtClean="0">
                  <a:solidFill>
                    <a:srgbClr val="34023C"/>
                  </a:solidFill>
                </a:rPr>
                <a:t>Diện</a:t>
              </a:r>
              <a:r>
                <a:rPr lang="en-US" sz="3000" dirty="0" smtClean="0">
                  <a:solidFill>
                    <a:srgbClr val="34023C"/>
                  </a:solidFill>
                </a:rPr>
                <a:t> </a:t>
              </a:r>
              <a:r>
                <a:rPr lang="en-US" sz="3000" dirty="0" err="1">
                  <a:solidFill>
                    <a:srgbClr val="34023C"/>
                  </a:solidFill>
                </a:rPr>
                <a:t>tích</a:t>
              </a:r>
              <a:r>
                <a:rPr lang="en-US" sz="3000" dirty="0">
                  <a:solidFill>
                    <a:srgbClr val="34023C"/>
                  </a:solidFill>
                </a:rPr>
                <a:t> </a:t>
              </a:r>
              <a:r>
                <a:rPr lang="en-US" sz="3000" dirty="0" err="1">
                  <a:solidFill>
                    <a:srgbClr val="34023C"/>
                  </a:solidFill>
                </a:rPr>
                <a:t>hình</a:t>
              </a:r>
              <a:r>
                <a:rPr lang="en-US" sz="3000" dirty="0">
                  <a:solidFill>
                    <a:srgbClr val="34023C"/>
                  </a:solidFill>
                </a:rPr>
                <a:t> </a:t>
              </a:r>
              <a:r>
                <a:rPr lang="en-US" sz="3000" dirty="0" err="1">
                  <a:solidFill>
                    <a:srgbClr val="34023C"/>
                  </a:solidFill>
                </a:rPr>
                <a:t>thoi</a:t>
              </a:r>
              <a:r>
                <a:rPr lang="en-US" sz="3000" dirty="0">
                  <a:solidFill>
                    <a:srgbClr val="34023C"/>
                  </a:solidFill>
                </a:rPr>
                <a:t> </a:t>
              </a:r>
              <a:r>
                <a:rPr lang="en-US" sz="3000" dirty="0" err="1">
                  <a:solidFill>
                    <a:srgbClr val="34023C"/>
                  </a:solidFill>
                </a:rPr>
                <a:t>bằng</a:t>
              </a:r>
              <a:r>
                <a:rPr lang="en-US" sz="3000" dirty="0">
                  <a:solidFill>
                    <a:srgbClr val="34023C"/>
                  </a:solidFill>
                </a:rPr>
                <a:t>     </a:t>
              </a:r>
              <a:r>
                <a:rPr lang="en-US" sz="3000" dirty="0" err="1">
                  <a:solidFill>
                    <a:srgbClr val="34023C"/>
                  </a:solidFill>
                </a:rPr>
                <a:t>diện</a:t>
              </a:r>
              <a:r>
                <a:rPr lang="en-US" sz="3000" dirty="0">
                  <a:solidFill>
                    <a:srgbClr val="34023C"/>
                  </a:solidFill>
                </a:rPr>
                <a:t> </a:t>
              </a:r>
              <a:r>
                <a:rPr lang="en-US" sz="3000" dirty="0" err="1">
                  <a:solidFill>
                    <a:srgbClr val="34023C"/>
                  </a:solidFill>
                </a:rPr>
                <a:t>tích</a:t>
              </a:r>
              <a:r>
                <a:rPr lang="en-US" sz="3000" dirty="0">
                  <a:solidFill>
                    <a:srgbClr val="34023C"/>
                  </a:solidFill>
                </a:rPr>
                <a:t> </a:t>
              </a:r>
              <a:r>
                <a:rPr lang="en-US" sz="3000" dirty="0" err="1">
                  <a:solidFill>
                    <a:srgbClr val="34023C"/>
                  </a:solidFill>
                </a:rPr>
                <a:t>hình</a:t>
              </a:r>
              <a:r>
                <a:rPr lang="en-US" sz="3000" dirty="0">
                  <a:solidFill>
                    <a:srgbClr val="34023C"/>
                  </a:solidFill>
                </a:rPr>
                <a:t> </a:t>
              </a:r>
              <a:r>
                <a:rPr lang="en-US" sz="3000" dirty="0" err="1">
                  <a:solidFill>
                    <a:srgbClr val="34023C"/>
                  </a:solidFill>
                </a:rPr>
                <a:t>chữ</a:t>
              </a:r>
              <a:r>
                <a:rPr lang="en-US" sz="3000" dirty="0">
                  <a:solidFill>
                    <a:srgbClr val="34023C"/>
                  </a:solidFill>
                </a:rPr>
                <a:t> </a:t>
              </a:r>
              <a:r>
                <a:rPr lang="en-US" sz="3000" dirty="0" err="1">
                  <a:solidFill>
                    <a:srgbClr val="34023C"/>
                  </a:solidFill>
                </a:rPr>
                <a:t>nhật</a:t>
              </a:r>
              <a:r>
                <a:rPr lang="en-US" sz="3000" dirty="0">
                  <a:solidFill>
                    <a:srgbClr val="34023C"/>
                  </a:solidFill>
                </a:rPr>
                <a:t>.</a:t>
              </a:r>
            </a:p>
          </p:txBody>
        </p:sp>
        <p:grpSp>
          <p:nvGrpSpPr>
            <p:cNvPr id="34" name="Group 43"/>
            <p:cNvGrpSpPr>
              <a:grpSpLocks/>
            </p:cNvGrpSpPr>
            <p:nvPr/>
          </p:nvGrpSpPr>
          <p:grpSpPr bwMode="auto">
            <a:xfrm>
              <a:off x="2796" y="3230"/>
              <a:ext cx="240" cy="627"/>
              <a:chOff x="3900" y="3281"/>
              <a:chExt cx="240" cy="627"/>
            </a:xfrm>
          </p:grpSpPr>
          <p:sp>
            <p:nvSpPr>
              <p:cNvPr id="35" name="Text Box 44"/>
              <p:cNvSpPr txBox="1">
                <a:spLocks noChangeArrowheads="1"/>
              </p:cNvSpPr>
              <p:nvPr/>
            </p:nvSpPr>
            <p:spPr bwMode="auto">
              <a:xfrm>
                <a:off x="3900" y="3281"/>
                <a:ext cx="22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>
                <a:off x="3912" y="3608"/>
                <a:ext cx="22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" name="Text Box 46"/>
              <p:cNvSpPr txBox="1">
                <a:spLocks noChangeArrowheads="1"/>
              </p:cNvSpPr>
              <p:nvPr/>
            </p:nvSpPr>
            <p:spPr bwMode="auto">
              <a:xfrm>
                <a:off x="3912" y="3581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10333139" y="4707032"/>
            <a:ext cx="412292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10291014" y="5535857"/>
            <a:ext cx="481222" cy="5847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Đ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" y="221565"/>
            <a:ext cx="1848869" cy="2238935"/>
          </a:xfrm>
          <a:prstGeom prst="rect">
            <a:avLst/>
          </a:prstGeom>
        </p:spPr>
      </p:pic>
      <p:sp>
        <p:nvSpPr>
          <p:cNvPr id="41" name="Cloud Callout 40"/>
          <p:cNvSpPr/>
          <p:nvPr/>
        </p:nvSpPr>
        <p:spPr>
          <a:xfrm>
            <a:off x="1676400" y="201876"/>
            <a:ext cx="8393875" cy="1258543"/>
          </a:xfrm>
          <a:prstGeom prst="cloudCallout">
            <a:avLst>
              <a:gd name="adj1" fmla="val -51340"/>
              <a:gd name="adj2" fmla="val -1418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08398806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8" grpId="0" animBg="1"/>
      <p:bldP spid="39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119953" y="4401634"/>
            <a:ext cx="8859499" cy="23860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378724" y="275774"/>
            <a:ext cx="11434555" cy="4628273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3930806"/>
            <a:ext cx="3286127" cy="2956225"/>
          </a:xfrm>
          <a:prstGeom prst="rect">
            <a:avLst/>
          </a:prstGeom>
        </p:spPr>
      </p:pic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BDF34E9A-C97D-4DC3-B39E-9BE4705BA666}"/>
              </a:ext>
            </a:extLst>
          </p:cNvPr>
          <p:cNvSpPr txBox="1"/>
          <p:nvPr/>
        </p:nvSpPr>
        <p:spPr>
          <a:xfrm>
            <a:off x="1643064" y="866167"/>
            <a:ext cx="9056980" cy="2965254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vi-VN" altLang="zh-CN" sz="11500" b="1" dirty="0" smtClean="0">
                <a:solidFill>
                  <a:srgbClr val="FF0000"/>
                </a:solidFill>
                <a:latin typeface="Amazone" panose="03020702060507090A04" pitchFamily="66" charset="0"/>
                <a:ea typeface="+mj-ea"/>
                <a:cs typeface="Arial" panose="020B0604020202020204" pitchFamily="34" charset="0"/>
              </a:rPr>
              <a:t>Trò chơi:</a:t>
            </a:r>
          </a:p>
          <a:p>
            <a:pPr algn="ctr">
              <a:buNone/>
            </a:pPr>
            <a:r>
              <a:rPr lang="vi-VN" altLang="zh-CN" sz="6600" b="1" dirty="0" smtClean="0">
                <a:solidFill>
                  <a:srgbClr val="0033CC"/>
                </a:solidFill>
                <a:latin typeface="Amazone" panose="03020702060507090A04" pitchFamily="66" charset="0"/>
                <a:ea typeface="+mj-ea"/>
                <a:cs typeface="Arial" panose="020B0604020202020204" pitchFamily="34" charset="0"/>
              </a:rPr>
              <a:t>Chọn ý trả lời đúng</a:t>
            </a:r>
            <a:endParaRPr lang="zh-CN" altLang="en-US" sz="6600" b="1" dirty="0">
              <a:solidFill>
                <a:srgbClr val="0033CC"/>
              </a:solidFill>
              <a:latin typeface="Amazone" panose="03020702060507090A04" pitchFamily="66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944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" y="221565"/>
            <a:ext cx="1848869" cy="223893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697480" y="547213"/>
            <a:ext cx="7848600" cy="1614487"/>
          </a:xfrm>
          <a:prstGeom prst="cloudCallout">
            <a:avLst>
              <a:gd name="adj1" fmla="val -62977"/>
              <a:gd name="adj2" fmla="val -21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Phát biểu nào đúng:</a:t>
            </a:r>
            <a:endParaRPr lang="en-GB" sz="4800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042161" y="2287111"/>
            <a:ext cx="8351520" cy="11430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2042161" y="5004912"/>
            <a:ext cx="8352197" cy="1076325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AutoNum type="alphaUcPeriod" startAt="3"/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042161" y="3672999"/>
            <a:ext cx="8351519" cy="11096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eaLnBrk="1" hangingPunct="1">
              <a:buAutoNum type="alphaUcPeriod" startAt="2"/>
            </a:pP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934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4" grpId="1" bldLvl="0" animBg="1"/>
      <p:bldP spid="5" grpId="0" animBg="1"/>
      <p:bldP spid="5" grpId="1" animBg="1"/>
      <p:bldP spid="6" grpId="0" bldLvl="0" animBg="1"/>
      <p:bldP spid="6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119953" y="4401634"/>
            <a:ext cx="8859499" cy="23860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378724" y="275774"/>
            <a:ext cx="11434555" cy="4628273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3930806"/>
            <a:ext cx="3286127" cy="2956225"/>
          </a:xfrm>
          <a:prstGeom prst="rect">
            <a:avLst/>
          </a:prstGeom>
        </p:spPr>
      </p:pic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BDF34E9A-C97D-4DC3-B39E-9BE4705BA666}"/>
              </a:ext>
            </a:extLst>
          </p:cNvPr>
          <p:cNvSpPr txBox="1"/>
          <p:nvPr/>
        </p:nvSpPr>
        <p:spPr>
          <a:xfrm>
            <a:off x="1780343" y="1410075"/>
            <a:ext cx="9056980" cy="1857258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11500" b="1" dirty="0" err="1" smtClean="0">
                <a:solidFill>
                  <a:srgbClr val="FF0000"/>
                </a:solidFill>
                <a:latin typeface="Amazone" panose="03020702060507090A04" pitchFamily="66" charset="0"/>
                <a:ea typeface="+mj-ea"/>
                <a:cs typeface="Arial" panose="020B0604020202020204" pitchFamily="34" charset="0"/>
              </a:rPr>
              <a:t>Khởi</a:t>
            </a:r>
            <a:r>
              <a:rPr lang="en-US" altLang="zh-CN" sz="11500" b="1" dirty="0" smtClean="0">
                <a:solidFill>
                  <a:srgbClr val="FF0000"/>
                </a:solidFill>
                <a:latin typeface="Amazone" panose="03020702060507090A04" pitchFamily="66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11500" b="1" dirty="0" err="1" smtClean="0">
                <a:solidFill>
                  <a:srgbClr val="FF0000"/>
                </a:solidFill>
                <a:latin typeface="Amazone" panose="03020702060507090A04" pitchFamily="66" charset="0"/>
                <a:ea typeface="+mj-ea"/>
                <a:cs typeface="Arial" panose="020B0604020202020204" pitchFamily="34" charset="0"/>
              </a:rPr>
              <a:t>động</a:t>
            </a:r>
            <a:endParaRPr lang="zh-CN" altLang="en-US" sz="11500" b="1" dirty="0">
              <a:solidFill>
                <a:srgbClr val="FF0000"/>
              </a:solidFill>
              <a:latin typeface="Amazone" panose="03020702060507090A04" pitchFamily="66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42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" y="221565"/>
            <a:ext cx="1848869" cy="223893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697480" y="547213"/>
            <a:ext cx="7848600" cy="1614487"/>
          </a:xfrm>
          <a:prstGeom prst="cloudCallout">
            <a:avLst>
              <a:gd name="adj1" fmla="val -62977"/>
              <a:gd name="adj2" fmla="val -21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Công thức tính diện tích hình thoi: </a:t>
            </a:r>
            <a:endParaRPr lang="en-GB" sz="2800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770121" y="2317591"/>
            <a:ext cx="2713177" cy="11430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vi-VN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m x 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6"/>
              <p:cNvSpPr>
                <a:spLocks noChangeArrowheads="1"/>
              </p:cNvSpPr>
              <p:nvPr/>
            </p:nvSpPr>
            <p:spPr bwMode="auto">
              <a:xfrm>
                <a:off x="4769443" y="3736816"/>
                <a:ext cx="2713397" cy="1076325"/>
              </a:xfrm>
              <a:prstGeom prst="flowChartAlternateProcess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indent="0" algn="just" eaLnBrk="1" hangingPunct="1"/>
                <a:r>
                  <a:rPr lang="vi-VN" altLang="en-US" sz="3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alt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vi-VN" alt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altLang="en-US" sz="32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vi-VN" altLang="en-US" sz="32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altLang="en-US" sz="32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num>
                      <m:den>
                        <m:r>
                          <a:rPr lang="vi-VN" altLang="en-US" sz="32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AutoSh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9443" y="3736816"/>
                <a:ext cx="2713397" cy="1076325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 l="-334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770121" y="5089366"/>
            <a:ext cx="2713177" cy="1109662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 : n x 2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 descr="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"/>
          <p:cNvGrpSpPr>
            <a:grpSpLocks noChangeAspect="1"/>
          </p:cNvGrpSpPr>
          <p:nvPr/>
        </p:nvGrpSpPr>
        <p:grpSpPr bwMode="auto">
          <a:xfrm>
            <a:off x="1525905" y="3183131"/>
            <a:ext cx="2343150" cy="1895550"/>
            <a:chOff x="1983" y="729"/>
            <a:chExt cx="1649" cy="1334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2227" y="1446"/>
              <a:ext cx="136" cy="266"/>
            </a:xfrm>
            <a:custGeom>
              <a:avLst/>
              <a:gdLst>
                <a:gd name="T0" fmla="*/ 29 w 57"/>
                <a:gd name="T1" fmla="*/ 112 h 112"/>
                <a:gd name="T2" fmla="*/ 57 w 57"/>
                <a:gd name="T3" fmla="*/ 81 h 112"/>
                <a:gd name="T4" fmla="*/ 57 w 57"/>
                <a:gd name="T5" fmla="*/ 0 h 112"/>
                <a:gd name="T6" fmla="*/ 0 w 57"/>
                <a:gd name="T7" fmla="*/ 0 h 112"/>
                <a:gd name="T8" fmla="*/ 0 w 57"/>
                <a:gd name="T9" fmla="*/ 81 h 112"/>
                <a:gd name="T10" fmla="*/ 29 w 57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12">
                  <a:moveTo>
                    <a:pt x="29" y="112"/>
                  </a:moveTo>
                  <a:cubicBezTo>
                    <a:pt x="45" y="112"/>
                    <a:pt x="57" y="98"/>
                    <a:pt x="57" y="8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98"/>
                    <a:pt x="13" y="112"/>
                    <a:pt x="29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253" y="1586"/>
              <a:ext cx="43" cy="45"/>
            </a:xfrm>
            <a:custGeom>
              <a:avLst/>
              <a:gdLst>
                <a:gd name="T0" fmla="*/ 0 w 18"/>
                <a:gd name="T1" fmla="*/ 9 h 19"/>
                <a:gd name="T2" fmla="*/ 9 w 18"/>
                <a:gd name="T3" fmla="*/ 18 h 19"/>
                <a:gd name="T4" fmla="*/ 18 w 18"/>
                <a:gd name="T5" fmla="*/ 9 h 19"/>
                <a:gd name="T6" fmla="*/ 18 w 18"/>
                <a:gd name="T7" fmla="*/ 9 h 19"/>
                <a:gd name="T8" fmla="*/ 9 w 18"/>
                <a:gd name="T9" fmla="*/ 0 h 19"/>
                <a:gd name="T10" fmla="*/ 0 w 18"/>
                <a:gd name="T11" fmla="*/ 9 h 19"/>
                <a:gd name="T12" fmla="*/ 0 w 18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0" y="9"/>
                  </a:moveTo>
                  <a:cubicBezTo>
                    <a:pt x="0" y="14"/>
                    <a:pt x="4" y="18"/>
                    <a:pt x="9" y="18"/>
                  </a:cubicBezTo>
                  <a:cubicBezTo>
                    <a:pt x="14" y="19"/>
                    <a:pt x="18" y="1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48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270" y="1517"/>
              <a:ext cx="29" cy="26"/>
            </a:xfrm>
            <a:custGeom>
              <a:avLst/>
              <a:gdLst>
                <a:gd name="T0" fmla="*/ 0 w 12"/>
                <a:gd name="T1" fmla="*/ 6 h 11"/>
                <a:gd name="T2" fmla="*/ 6 w 12"/>
                <a:gd name="T3" fmla="*/ 11 h 11"/>
                <a:gd name="T4" fmla="*/ 12 w 12"/>
                <a:gd name="T5" fmla="*/ 6 h 11"/>
                <a:gd name="T6" fmla="*/ 12 w 12"/>
                <a:gd name="T7" fmla="*/ 6 h 11"/>
                <a:gd name="T8" fmla="*/ 6 w 12"/>
                <a:gd name="T9" fmla="*/ 0 h 11"/>
                <a:gd name="T10" fmla="*/ 0 w 12"/>
                <a:gd name="T11" fmla="*/ 6 h 11"/>
                <a:gd name="T12" fmla="*/ 0 w 12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6"/>
                  </a:move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2" y="9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348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2227" y="1472"/>
              <a:ext cx="36" cy="71"/>
            </a:xfrm>
            <a:custGeom>
              <a:avLst/>
              <a:gdLst>
                <a:gd name="T0" fmla="*/ 15 w 15"/>
                <a:gd name="T1" fmla="*/ 15 h 30"/>
                <a:gd name="T2" fmla="*/ 0 w 15"/>
                <a:gd name="T3" fmla="*/ 0 h 30"/>
                <a:gd name="T4" fmla="*/ 0 w 15"/>
                <a:gd name="T5" fmla="*/ 30 h 30"/>
                <a:gd name="T6" fmla="*/ 15 w 15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15" y="15"/>
                  </a:moveTo>
                  <a:cubicBezTo>
                    <a:pt x="15" y="6"/>
                    <a:pt x="9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9" y="30"/>
                    <a:pt x="15" y="23"/>
                    <a:pt x="15" y="15"/>
                  </a:cubicBezTo>
                  <a:close/>
                </a:path>
              </a:pathLst>
            </a:custGeom>
            <a:solidFill>
              <a:srgbClr val="348E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175" y="1401"/>
              <a:ext cx="161" cy="332"/>
            </a:xfrm>
            <a:custGeom>
              <a:avLst/>
              <a:gdLst>
                <a:gd name="T0" fmla="*/ 34 w 68"/>
                <a:gd name="T1" fmla="*/ 140 h 140"/>
                <a:gd name="T2" fmla="*/ 0 w 68"/>
                <a:gd name="T3" fmla="*/ 104 h 140"/>
                <a:gd name="T4" fmla="*/ 0 w 68"/>
                <a:gd name="T5" fmla="*/ 1 h 140"/>
                <a:gd name="T6" fmla="*/ 11 w 68"/>
                <a:gd name="T7" fmla="*/ 1 h 140"/>
                <a:gd name="T8" fmla="*/ 11 w 68"/>
                <a:gd name="T9" fmla="*/ 104 h 140"/>
                <a:gd name="T10" fmla="*/ 34 w 68"/>
                <a:gd name="T11" fmla="*/ 129 h 140"/>
                <a:gd name="T12" fmla="*/ 57 w 68"/>
                <a:gd name="T13" fmla="*/ 104 h 140"/>
                <a:gd name="T14" fmla="*/ 57 w 68"/>
                <a:gd name="T15" fmla="*/ 0 h 140"/>
                <a:gd name="T16" fmla="*/ 68 w 68"/>
                <a:gd name="T17" fmla="*/ 0 h 140"/>
                <a:gd name="T18" fmla="*/ 68 w 68"/>
                <a:gd name="T19" fmla="*/ 104 h 140"/>
                <a:gd name="T20" fmla="*/ 34 w 68"/>
                <a:gd name="T21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40">
                  <a:moveTo>
                    <a:pt x="34" y="140"/>
                  </a:moveTo>
                  <a:cubicBezTo>
                    <a:pt x="15" y="140"/>
                    <a:pt x="0" y="124"/>
                    <a:pt x="0" y="10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1" y="118"/>
                    <a:pt x="21" y="129"/>
                    <a:pt x="34" y="129"/>
                  </a:cubicBezTo>
                  <a:cubicBezTo>
                    <a:pt x="47" y="129"/>
                    <a:pt x="57" y="118"/>
                    <a:pt x="57" y="10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04"/>
                    <a:pt x="68" y="104"/>
                    <a:pt x="68" y="104"/>
                  </a:cubicBezTo>
                  <a:cubicBezTo>
                    <a:pt x="68" y="124"/>
                    <a:pt x="53" y="140"/>
                    <a:pt x="34" y="1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149" y="1379"/>
              <a:ext cx="214" cy="48"/>
            </a:xfrm>
            <a:custGeom>
              <a:avLst/>
              <a:gdLst>
                <a:gd name="T0" fmla="*/ 90 w 90"/>
                <a:gd name="T1" fmla="*/ 10 h 20"/>
                <a:gd name="T2" fmla="*/ 83 w 90"/>
                <a:gd name="T3" fmla="*/ 19 h 20"/>
                <a:gd name="T4" fmla="*/ 69 w 90"/>
                <a:gd name="T5" fmla="*/ 19 h 20"/>
                <a:gd name="T6" fmla="*/ 64 w 90"/>
                <a:gd name="T7" fmla="*/ 10 h 20"/>
                <a:gd name="T8" fmla="*/ 69 w 90"/>
                <a:gd name="T9" fmla="*/ 0 h 20"/>
                <a:gd name="T10" fmla="*/ 83 w 90"/>
                <a:gd name="T11" fmla="*/ 0 h 20"/>
                <a:gd name="T12" fmla="*/ 90 w 90"/>
                <a:gd name="T13" fmla="*/ 10 h 20"/>
                <a:gd name="T14" fmla="*/ 0 w 90"/>
                <a:gd name="T15" fmla="*/ 10 h 20"/>
                <a:gd name="T16" fmla="*/ 7 w 90"/>
                <a:gd name="T17" fmla="*/ 19 h 20"/>
                <a:gd name="T18" fmla="*/ 21 w 90"/>
                <a:gd name="T19" fmla="*/ 19 h 20"/>
                <a:gd name="T20" fmla="*/ 26 w 90"/>
                <a:gd name="T21" fmla="*/ 10 h 20"/>
                <a:gd name="T22" fmla="*/ 21 w 90"/>
                <a:gd name="T23" fmla="*/ 0 h 20"/>
                <a:gd name="T24" fmla="*/ 7 w 90"/>
                <a:gd name="T25" fmla="*/ 0 h 20"/>
                <a:gd name="T26" fmla="*/ 0 w 90"/>
                <a:gd name="T2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20">
                  <a:moveTo>
                    <a:pt x="90" y="10"/>
                  </a:moveTo>
                  <a:cubicBezTo>
                    <a:pt x="90" y="15"/>
                    <a:pt x="87" y="19"/>
                    <a:pt x="83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4" y="20"/>
                    <a:pt x="64" y="10"/>
                  </a:cubicBezTo>
                  <a:cubicBezTo>
                    <a:pt x="64" y="10"/>
                    <a:pt x="64" y="1"/>
                    <a:pt x="6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7" y="0"/>
                    <a:pt x="90" y="4"/>
                    <a:pt x="90" y="10"/>
                  </a:cubicBezTo>
                  <a:close/>
                  <a:moveTo>
                    <a:pt x="0" y="10"/>
                  </a:moveTo>
                  <a:cubicBezTo>
                    <a:pt x="0" y="15"/>
                    <a:pt x="3" y="19"/>
                    <a:pt x="7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6" y="19"/>
                    <a:pt x="26" y="10"/>
                  </a:cubicBezTo>
                  <a:cubicBezTo>
                    <a:pt x="26" y="10"/>
                    <a:pt x="26" y="0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473" y="2049"/>
              <a:ext cx="144" cy="0"/>
            </a:xfrm>
            <a:custGeom>
              <a:avLst/>
              <a:gdLst>
                <a:gd name="T0" fmla="*/ 0 w 144"/>
                <a:gd name="T1" fmla="*/ 144 w 144"/>
                <a:gd name="T2" fmla="*/ 0 w 1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4">
                  <a:moveTo>
                    <a:pt x="0" y="0"/>
                  </a:moveTo>
                  <a:lnTo>
                    <a:pt x="1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473" y="2049"/>
              <a:ext cx="14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459" y="2037"/>
              <a:ext cx="173" cy="26"/>
            </a:xfrm>
            <a:custGeom>
              <a:avLst/>
              <a:gdLst>
                <a:gd name="T0" fmla="*/ 67 w 73"/>
                <a:gd name="T1" fmla="*/ 11 h 11"/>
                <a:gd name="T2" fmla="*/ 6 w 73"/>
                <a:gd name="T3" fmla="*/ 11 h 11"/>
                <a:gd name="T4" fmla="*/ 0 w 73"/>
                <a:gd name="T5" fmla="*/ 6 h 11"/>
                <a:gd name="T6" fmla="*/ 6 w 73"/>
                <a:gd name="T7" fmla="*/ 0 h 11"/>
                <a:gd name="T8" fmla="*/ 6 w 73"/>
                <a:gd name="T9" fmla="*/ 0 h 11"/>
                <a:gd name="T10" fmla="*/ 67 w 73"/>
                <a:gd name="T11" fmla="*/ 0 h 11"/>
                <a:gd name="T12" fmla="*/ 73 w 73"/>
                <a:gd name="T13" fmla="*/ 5 h 11"/>
                <a:gd name="T14" fmla="*/ 67 w 73"/>
                <a:gd name="T15" fmla="*/ 11 h 11"/>
                <a:gd name="T16" fmla="*/ 67 w 73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">
                  <a:moveTo>
                    <a:pt x="6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5"/>
                  </a:cubicBezTo>
                  <a:cubicBezTo>
                    <a:pt x="73" y="8"/>
                    <a:pt x="70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338" y="2049"/>
              <a:ext cx="40" cy="0"/>
            </a:xfrm>
            <a:custGeom>
              <a:avLst/>
              <a:gdLst>
                <a:gd name="T0" fmla="*/ 0 w 40"/>
                <a:gd name="T1" fmla="*/ 40 w 40"/>
                <a:gd name="T2" fmla="*/ 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338" y="2049"/>
              <a:ext cx="4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323" y="2037"/>
              <a:ext cx="69" cy="26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6 h 11"/>
                <a:gd name="T6" fmla="*/ 6 w 29"/>
                <a:gd name="T7" fmla="*/ 0 h 11"/>
                <a:gd name="T8" fmla="*/ 6 w 29"/>
                <a:gd name="T9" fmla="*/ 0 h 11"/>
                <a:gd name="T10" fmla="*/ 23 w 29"/>
                <a:gd name="T11" fmla="*/ 0 h 11"/>
                <a:gd name="T12" fmla="*/ 29 w 29"/>
                <a:gd name="T13" fmla="*/ 5 h 11"/>
                <a:gd name="T14" fmla="*/ 23 w 29"/>
                <a:gd name="T15" fmla="*/ 11 h 11"/>
                <a:gd name="T16" fmla="*/ 23 w 2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199" y="2049"/>
              <a:ext cx="1044" cy="0"/>
            </a:xfrm>
            <a:custGeom>
              <a:avLst/>
              <a:gdLst>
                <a:gd name="T0" fmla="*/ 0 w 1044"/>
                <a:gd name="T1" fmla="*/ 1044 w 1044"/>
                <a:gd name="T2" fmla="*/ 0 w 10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44">
                  <a:moveTo>
                    <a:pt x="0" y="0"/>
                  </a:moveTo>
                  <a:lnTo>
                    <a:pt x="10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199" y="2049"/>
              <a:ext cx="1044" cy="0"/>
            </a:xfrm>
            <a:prstGeom prst="lin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185" y="2037"/>
              <a:ext cx="1070" cy="26"/>
            </a:xfrm>
            <a:custGeom>
              <a:avLst/>
              <a:gdLst>
                <a:gd name="T0" fmla="*/ 446 w 451"/>
                <a:gd name="T1" fmla="*/ 11 h 11"/>
                <a:gd name="T2" fmla="*/ 6 w 451"/>
                <a:gd name="T3" fmla="*/ 11 h 11"/>
                <a:gd name="T4" fmla="*/ 0 w 451"/>
                <a:gd name="T5" fmla="*/ 6 h 11"/>
                <a:gd name="T6" fmla="*/ 6 w 451"/>
                <a:gd name="T7" fmla="*/ 0 h 11"/>
                <a:gd name="T8" fmla="*/ 6 w 451"/>
                <a:gd name="T9" fmla="*/ 0 h 11"/>
                <a:gd name="T10" fmla="*/ 446 w 451"/>
                <a:gd name="T11" fmla="*/ 0 h 11"/>
                <a:gd name="T12" fmla="*/ 451 w 451"/>
                <a:gd name="T13" fmla="*/ 5 h 11"/>
                <a:gd name="T14" fmla="*/ 446 w 451"/>
                <a:gd name="T15" fmla="*/ 11 h 11"/>
                <a:gd name="T16" fmla="*/ 446 w 45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1" h="11">
                  <a:moveTo>
                    <a:pt x="44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49" y="0"/>
                    <a:pt x="451" y="2"/>
                    <a:pt x="451" y="5"/>
                  </a:cubicBezTo>
                  <a:cubicBezTo>
                    <a:pt x="451" y="8"/>
                    <a:pt x="449" y="11"/>
                    <a:pt x="446" y="11"/>
                  </a:cubicBezTo>
                  <a:cubicBezTo>
                    <a:pt x="446" y="11"/>
                    <a:pt x="446" y="11"/>
                    <a:pt x="446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047" y="2049"/>
              <a:ext cx="67" cy="0"/>
            </a:xfrm>
            <a:custGeom>
              <a:avLst/>
              <a:gdLst>
                <a:gd name="T0" fmla="*/ 0 w 67"/>
                <a:gd name="T1" fmla="*/ 67 w 67"/>
                <a:gd name="T2" fmla="*/ 0 w 6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">
                  <a:moveTo>
                    <a:pt x="0" y="0"/>
                  </a:move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047" y="2049"/>
              <a:ext cx="67" cy="0"/>
            </a:xfrm>
            <a:prstGeom prst="lin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035" y="2037"/>
              <a:ext cx="93" cy="26"/>
            </a:xfrm>
            <a:custGeom>
              <a:avLst/>
              <a:gdLst>
                <a:gd name="T0" fmla="*/ 33 w 39"/>
                <a:gd name="T1" fmla="*/ 11 h 11"/>
                <a:gd name="T2" fmla="*/ 5 w 39"/>
                <a:gd name="T3" fmla="*/ 11 h 11"/>
                <a:gd name="T4" fmla="*/ 0 w 39"/>
                <a:gd name="T5" fmla="*/ 6 h 11"/>
                <a:gd name="T6" fmla="*/ 5 w 39"/>
                <a:gd name="T7" fmla="*/ 0 h 11"/>
                <a:gd name="T8" fmla="*/ 5 w 39"/>
                <a:gd name="T9" fmla="*/ 0 h 11"/>
                <a:gd name="T10" fmla="*/ 33 w 39"/>
                <a:gd name="T11" fmla="*/ 0 h 11"/>
                <a:gd name="T12" fmla="*/ 39 w 39"/>
                <a:gd name="T13" fmla="*/ 5 h 11"/>
                <a:gd name="T14" fmla="*/ 33 w 39"/>
                <a:gd name="T15" fmla="*/ 11 h 11"/>
                <a:gd name="T16" fmla="*/ 33 w 39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1">
                  <a:moveTo>
                    <a:pt x="3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9" y="2"/>
                    <a:pt x="39" y="5"/>
                  </a:cubicBezTo>
                  <a:cubicBezTo>
                    <a:pt x="39" y="8"/>
                    <a:pt x="36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1990" y="1170"/>
              <a:ext cx="59" cy="57"/>
            </a:xfrm>
            <a:custGeom>
              <a:avLst/>
              <a:gdLst>
                <a:gd name="T0" fmla="*/ 12 w 25"/>
                <a:gd name="T1" fmla="*/ 24 h 24"/>
                <a:gd name="T2" fmla="*/ 0 w 25"/>
                <a:gd name="T3" fmla="*/ 12 h 24"/>
                <a:gd name="T4" fmla="*/ 12 w 25"/>
                <a:gd name="T5" fmla="*/ 0 h 24"/>
                <a:gd name="T6" fmla="*/ 25 w 25"/>
                <a:gd name="T7" fmla="*/ 12 h 24"/>
                <a:gd name="T8" fmla="*/ 12 w 25"/>
                <a:gd name="T9" fmla="*/ 24 h 24"/>
                <a:gd name="T10" fmla="*/ 12 w 25"/>
                <a:gd name="T11" fmla="*/ 3 h 24"/>
                <a:gd name="T12" fmla="*/ 4 w 25"/>
                <a:gd name="T13" fmla="*/ 12 h 24"/>
                <a:gd name="T14" fmla="*/ 12 w 25"/>
                <a:gd name="T15" fmla="*/ 21 h 24"/>
                <a:gd name="T16" fmla="*/ 21 w 25"/>
                <a:gd name="T17" fmla="*/ 12 h 24"/>
                <a:gd name="T18" fmla="*/ 12 w 25"/>
                <a:gd name="T1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2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4"/>
                    <a:pt x="12" y="24"/>
                  </a:cubicBezTo>
                  <a:close/>
                  <a:moveTo>
                    <a:pt x="12" y="3"/>
                  </a:moveTo>
                  <a:cubicBezTo>
                    <a:pt x="8" y="3"/>
                    <a:pt x="4" y="7"/>
                    <a:pt x="4" y="12"/>
                  </a:cubicBezTo>
                  <a:cubicBezTo>
                    <a:pt x="4" y="17"/>
                    <a:pt x="8" y="21"/>
                    <a:pt x="12" y="21"/>
                  </a:cubicBezTo>
                  <a:cubicBezTo>
                    <a:pt x="17" y="21"/>
                    <a:pt x="21" y="17"/>
                    <a:pt x="21" y="12"/>
                  </a:cubicBezTo>
                  <a:cubicBezTo>
                    <a:pt x="21" y="7"/>
                    <a:pt x="17" y="3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983" y="954"/>
              <a:ext cx="83" cy="83"/>
            </a:xfrm>
            <a:custGeom>
              <a:avLst/>
              <a:gdLst>
                <a:gd name="T0" fmla="*/ 26 w 35"/>
                <a:gd name="T1" fmla="*/ 12 h 35"/>
                <a:gd name="T2" fmla="*/ 22 w 35"/>
                <a:gd name="T3" fmla="*/ 8 h 35"/>
                <a:gd name="T4" fmla="*/ 22 w 35"/>
                <a:gd name="T5" fmla="*/ 8 h 35"/>
                <a:gd name="T6" fmla="*/ 22 w 35"/>
                <a:gd name="T7" fmla="*/ 4 h 35"/>
                <a:gd name="T8" fmla="*/ 17 w 35"/>
                <a:gd name="T9" fmla="*/ 0 h 35"/>
                <a:gd name="T10" fmla="*/ 13 w 35"/>
                <a:gd name="T11" fmla="*/ 4 h 35"/>
                <a:gd name="T12" fmla="*/ 13 w 35"/>
                <a:gd name="T13" fmla="*/ 8 h 35"/>
                <a:gd name="T14" fmla="*/ 8 w 35"/>
                <a:gd name="T15" fmla="*/ 12 h 35"/>
                <a:gd name="T16" fmla="*/ 8 w 35"/>
                <a:gd name="T17" fmla="*/ 12 h 35"/>
                <a:gd name="T18" fmla="*/ 4 w 35"/>
                <a:gd name="T19" fmla="*/ 12 h 35"/>
                <a:gd name="T20" fmla="*/ 0 w 35"/>
                <a:gd name="T21" fmla="*/ 17 h 35"/>
                <a:gd name="T22" fmla="*/ 4 w 35"/>
                <a:gd name="T23" fmla="*/ 22 h 35"/>
                <a:gd name="T24" fmla="*/ 8 w 35"/>
                <a:gd name="T25" fmla="*/ 22 h 35"/>
                <a:gd name="T26" fmla="*/ 13 w 35"/>
                <a:gd name="T27" fmla="*/ 26 h 35"/>
                <a:gd name="T28" fmla="*/ 13 w 35"/>
                <a:gd name="T29" fmla="*/ 26 h 35"/>
                <a:gd name="T30" fmla="*/ 13 w 35"/>
                <a:gd name="T31" fmla="*/ 30 h 35"/>
                <a:gd name="T32" fmla="*/ 17 w 35"/>
                <a:gd name="T33" fmla="*/ 35 h 35"/>
                <a:gd name="T34" fmla="*/ 22 w 35"/>
                <a:gd name="T35" fmla="*/ 30 h 35"/>
                <a:gd name="T36" fmla="*/ 22 w 35"/>
                <a:gd name="T37" fmla="*/ 26 h 35"/>
                <a:gd name="T38" fmla="*/ 26 w 35"/>
                <a:gd name="T39" fmla="*/ 22 h 35"/>
                <a:gd name="T40" fmla="*/ 26 w 35"/>
                <a:gd name="T41" fmla="*/ 22 h 35"/>
                <a:gd name="T42" fmla="*/ 30 w 35"/>
                <a:gd name="T43" fmla="*/ 22 h 35"/>
                <a:gd name="T44" fmla="*/ 35 w 35"/>
                <a:gd name="T45" fmla="*/ 17 h 35"/>
                <a:gd name="T46" fmla="*/ 30 w 35"/>
                <a:gd name="T47" fmla="*/ 12 h 35"/>
                <a:gd name="T48" fmla="*/ 26 w 35"/>
                <a:gd name="T4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5">
                  <a:moveTo>
                    <a:pt x="26" y="12"/>
                  </a:moveTo>
                  <a:cubicBezTo>
                    <a:pt x="24" y="12"/>
                    <a:pt x="22" y="11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15" y="0"/>
                    <a:pt x="13" y="2"/>
                    <a:pt x="13" y="4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1"/>
                    <a:pt x="11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5"/>
                    <a:pt x="0" y="17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2"/>
                    <a:pt x="13" y="24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3"/>
                    <a:pt x="15" y="35"/>
                    <a:pt x="17" y="35"/>
                  </a:cubicBezTo>
                  <a:cubicBezTo>
                    <a:pt x="20" y="34"/>
                    <a:pt x="22" y="32"/>
                    <a:pt x="22" y="3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4"/>
                    <a:pt x="24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3" y="22"/>
                    <a:pt x="35" y="20"/>
                    <a:pt x="35" y="17"/>
                  </a:cubicBezTo>
                  <a:cubicBezTo>
                    <a:pt x="35" y="15"/>
                    <a:pt x="33" y="13"/>
                    <a:pt x="30" y="12"/>
                  </a:cubicBezTo>
                  <a:lnTo>
                    <a:pt x="26" y="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313" y="893"/>
              <a:ext cx="88" cy="87"/>
            </a:xfrm>
            <a:custGeom>
              <a:avLst/>
              <a:gdLst>
                <a:gd name="T0" fmla="*/ 28 w 37"/>
                <a:gd name="T1" fmla="*/ 14 h 37"/>
                <a:gd name="T2" fmla="*/ 24 w 37"/>
                <a:gd name="T3" fmla="*/ 9 h 37"/>
                <a:gd name="T4" fmla="*/ 24 w 37"/>
                <a:gd name="T5" fmla="*/ 5 h 37"/>
                <a:gd name="T6" fmla="*/ 19 w 37"/>
                <a:gd name="T7" fmla="*/ 0 h 37"/>
                <a:gd name="T8" fmla="*/ 19 w 37"/>
                <a:gd name="T9" fmla="*/ 0 h 37"/>
                <a:gd name="T10" fmla="*/ 14 w 37"/>
                <a:gd name="T11" fmla="*/ 5 h 37"/>
                <a:gd name="T12" fmla="*/ 14 w 37"/>
                <a:gd name="T13" fmla="*/ 9 h 37"/>
                <a:gd name="T14" fmla="*/ 10 w 37"/>
                <a:gd name="T15" fmla="*/ 14 h 37"/>
                <a:gd name="T16" fmla="*/ 10 w 37"/>
                <a:gd name="T17" fmla="*/ 14 h 37"/>
                <a:gd name="T18" fmla="*/ 5 w 37"/>
                <a:gd name="T19" fmla="*/ 14 h 37"/>
                <a:gd name="T20" fmla="*/ 0 w 37"/>
                <a:gd name="T21" fmla="*/ 19 h 37"/>
                <a:gd name="T22" fmla="*/ 5 w 37"/>
                <a:gd name="T23" fmla="*/ 23 h 37"/>
                <a:gd name="T24" fmla="*/ 5 w 37"/>
                <a:gd name="T25" fmla="*/ 23 h 37"/>
                <a:gd name="T26" fmla="*/ 10 w 37"/>
                <a:gd name="T27" fmla="*/ 23 h 37"/>
                <a:gd name="T28" fmla="*/ 14 w 37"/>
                <a:gd name="T29" fmla="*/ 28 h 37"/>
                <a:gd name="T30" fmla="*/ 14 w 37"/>
                <a:gd name="T31" fmla="*/ 28 h 37"/>
                <a:gd name="T32" fmla="*/ 14 w 37"/>
                <a:gd name="T33" fmla="*/ 32 h 37"/>
                <a:gd name="T34" fmla="*/ 19 w 37"/>
                <a:gd name="T35" fmla="*/ 37 h 37"/>
                <a:gd name="T36" fmla="*/ 24 w 37"/>
                <a:gd name="T37" fmla="*/ 32 h 37"/>
                <a:gd name="T38" fmla="*/ 24 w 37"/>
                <a:gd name="T39" fmla="*/ 32 h 37"/>
                <a:gd name="T40" fmla="*/ 24 w 37"/>
                <a:gd name="T41" fmla="*/ 28 h 37"/>
                <a:gd name="T42" fmla="*/ 28 w 37"/>
                <a:gd name="T43" fmla="*/ 23 h 37"/>
                <a:gd name="T44" fmla="*/ 32 w 37"/>
                <a:gd name="T45" fmla="*/ 23 h 37"/>
                <a:gd name="T46" fmla="*/ 37 w 37"/>
                <a:gd name="T47" fmla="*/ 19 h 37"/>
                <a:gd name="T48" fmla="*/ 32 w 37"/>
                <a:gd name="T49" fmla="*/ 14 h 37"/>
                <a:gd name="T50" fmla="*/ 28 w 37"/>
                <a:gd name="T51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7">
                  <a:moveTo>
                    <a:pt x="28" y="14"/>
                  </a:moveTo>
                  <a:cubicBezTo>
                    <a:pt x="26" y="14"/>
                    <a:pt x="24" y="12"/>
                    <a:pt x="24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2"/>
                    <a:pt x="12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2" y="23"/>
                    <a:pt x="14" y="25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5"/>
                    <a:pt x="16" y="37"/>
                    <a:pt x="19" y="37"/>
                  </a:cubicBezTo>
                  <a:cubicBezTo>
                    <a:pt x="21" y="37"/>
                    <a:pt x="24" y="35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5"/>
                    <a:pt x="26" y="23"/>
                    <a:pt x="28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5" y="23"/>
                    <a:pt x="37" y="21"/>
                    <a:pt x="37" y="19"/>
                  </a:cubicBezTo>
                  <a:cubicBezTo>
                    <a:pt x="37" y="16"/>
                    <a:pt x="35" y="14"/>
                    <a:pt x="32" y="14"/>
                  </a:cubicBezTo>
                  <a:lnTo>
                    <a:pt x="28" y="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159" y="729"/>
              <a:ext cx="94" cy="95"/>
            </a:xfrm>
            <a:custGeom>
              <a:avLst/>
              <a:gdLst>
                <a:gd name="T0" fmla="*/ 30 w 40"/>
                <a:gd name="T1" fmla="*/ 15 h 40"/>
                <a:gd name="T2" fmla="*/ 26 w 40"/>
                <a:gd name="T3" fmla="*/ 10 h 40"/>
                <a:gd name="T4" fmla="*/ 26 w 40"/>
                <a:gd name="T5" fmla="*/ 10 h 40"/>
                <a:gd name="T6" fmla="*/ 26 w 40"/>
                <a:gd name="T7" fmla="*/ 5 h 40"/>
                <a:gd name="T8" fmla="*/ 20 w 40"/>
                <a:gd name="T9" fmla="*/ 0 h 40"/>
                <a:gd name="T10" fmla="*/ 15 w 40"/>
                <a:gd name="T11" fmla="*/ 5 h 40"/>
                <a:gd name="T12" fmla="*/ 15 w 40"/>
                <a:gd name="T13" fmla="*/ 10 h 40"/>
                <a:gd name="T14" fmla="*/ 10 w 40"/>
                <a:gd name="T15" fmla="*/ 15 h 40"/>
                <a:gd name="T16" fmla="*/ 10 w 40"/>
                <a:gd name="T17" fmla="*/ 15 h 40"/>
                <a:gd name="T18" fmla="*/ 6 w 40"/>
                <a:gd name="T19" fmla="*/ 15 h 40"/>
                <a:gd name="T20" fmla="*/ 0 w 40"/>
                <a:gd name="T21" fmla="*/ 20 h 40"/>
                <a:gd name="T22" fmla="*/ 0 w 40"/>
                <a:gd name="T23" fmla="*/ 20 h 40"/>
                <a:gd name="T24" fmla="*/ 6 w 40"/>
                <a:gd name="T25" fmla="*/ 25 h 40"/>
                <a:gd name="T26" fmla="*/ 6 w 40"/>
                <a:gd name="T27" fmla="*/ 25 h 40"/>
                <a:gd name="T28" fmla="*/ 10 w 40"/>
                <a:gd name="T29" fmla="*/ 25 h 40"/>
                <a:gd name="T30" fmla="*/ 15 w 40"/>
                <a:gd name="T31" fmla="*/ 30 h 40"/>
                <a:gd name="T32" fmla="*/ 15 w 40"/>
                <a:gd name="T33" fmla="*/ 30 h 40"/>
                <a:gd name="T34" fmla="*/ 15 w 40"/>
                <a:gd name="T35" fmla="*/ 35 h 40"/>
                <a:gd name="T36" fmla="*/ 20 w 40"/>
                <a:gd name="T37" fmla="*/ 40 h 40"/>
                <a:gd name="T38" fmla="*/ 26 w 40"/>
                <a:gd name="T39" fmla="*/ 35 h 40"/>
                <a:gd name="T40" fmla="*/ 26 w 40"/>
                <a:gd name="T41" fmla="*/ 30 h 40"/>
                <a:gd name="T42" fmla="*/ 30 w 40"/>
                <a:gd name="T43" fmla="*/ 25 h 40"/>
                <a:gd name="T44" fmla="*/ 30 w 40"/>
                <a:gd name="T45" fmla="*/ 25 h 40"/>
                <a:gd name="T46" fmla="*/ 35 w 40"/>
                <a:gd name="T47" fmla="*/ 25 h 40"/>
                <a:gd name="T48" fmla="*/ 40 w 40"/>
                <a:gd name="T49" fmla="*/ 20 h 40"/>
                <a:gd name="T50" fmla="*/ 40 w 40"/>
                <a:gd name="T51" fmla="*/ 20 h 40"/>
                <a:gd name="T52" fmla="*/ 35 w 40"/>
                <a:gd name="T53" fmla="*/ 15 h 40"/>
                <a:gd name="T54" fmla="*/ 35 w 40"/>
                <a:gd name="T55" fmla="*/ 15 h 40"/>
                <a:gd name="T56" fmla="*/ 30 w 40"/>
                <a:gd name="T5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40">
                  <a:moveTo>
                    <a:pt x="30" y="15"/>
                  </a:moveTo>
                  <a:cubicBezTo>
                    <a:pt x="28" y="15"/>
                    <a:pt x="26" y="13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3" y="0"/>
                    <a:pt x="20" y="0"/>
                  </a:cubicBezTo>
                  <a:cubicBezTo>
                    <a:pt x="17" y="0"/>
                    <a:pt x="15" y="3"/>
                    <a:pt x="15" y="5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3"/>
                    <a:pt x="13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0" y="17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3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5"/>
                    <a:pt x="15" y="28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8"/>
                    <a:pt x="17" y="40"/>
                    <a:pt x="20" y="40"/>
                  </a:cubicBezTo>
                  <a:cubicBezTo>
                    <a:pt x="23" y="40"/>
                    <a:pt x="26" y="38"/>
                    <a:pt x="26" y="35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8"/>
                    <a:pt x="28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8" y="25"/>
                    <a:pt x="40" y="23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17"/>
                    <a:pt x="38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30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2116" y="1014"/>
              <a:ext cx="133" cy="130"/>
            </a:xfrm>
            <a:custGeom>
              <a:avLst/>
              <a:gdLst>
                <a:gd name="T0" fmla="*/ 25 w 56"/>
                <a:gd name="T1" fmla="*/ 2 h 55"/>
                <a:gd name="T2" fmla="*/ 25 w 56"/>
                <a:gd name="T3" fmla="*/ 14 h 55"/>
                <a:gd name="T4" fmla="*/ 30 w 56"/>
                <a:gd name="T5" fmla="*/ 14 h 55"/>
                <a:gd name="T6" fmla="*/ 28 w 56"/>
                <a:gd name="T7" fmla="*/ 0 h 55"/>
                <a:gd name="T8" fmla="*/ 28 w 56"/>
                <a:gd name="T9" fmla="*/ 39 h 55"/>
                <a:gd name="T10" fmla="*/ 25 w 56"/>
                <a:gd name="T11" fmla="*/ 53 h 55"/>
                <a:gd name="T12" fmla="*/ 28 w 56"/>
                <a:gd name="T13" fmla="*/ 55 h 55"/>
                <a:gd name="T14" fmla="*/ 30 w 56"/>
                <a:gd name="T15" fmla="*/ 53 h 55"/>
                <a:gd name="T16" fmla="*/ 28 w 56"/>
                <a:gd name="T17" fmla="*/ 39 h 55"/>
                <a:gd name="T18" fmla="*/ 20 w 56"/>
                <a:gd name="T19" fmla="*/ 19 h 55"/>
                <a:gd name="T20" fmla="*/ 20 w 56"/>
                <a:gd name="T21" fmla="*/ 16 h 55"/>
                <a:gd name="T22" fmla="*/ 8 w 56"/>
                <a:gd name="T23" fmla="*/ 8 h 55"/>
                <a:gd name="T24" fmla="*/ 8 w 56"/>
                <a:gd name="T25" fmla="*/ 11 h 55"/>
                <a:gd name="T26" fmla="*/ 16 w 56"/>
                <a:gd name="T27" fmla="*/ 19 h 55"/>
                <a:gd name="T28" fmla="*/ 36 w 56"/>
                <a:gd name="T29" fmla="*/ 35 h 55"/>
                <a:gd name="T30" fmla="*/ 36 w 56"/>
                <a:gd name="T31" fmla="*/ 39 h 55"/>
                <a:gd name="T32" fmla="*/ 47 w 56"/>
                <a:gd name="T33" fmla="*/ 47 h 55"/>
                <a:gd name="T34" fmla="*/ 47 w 56"/>
                <a:gd name="T35" fmla="*/ 43 h 55"/>
                <a:gd name="T36" fmla="*/ 16 w 56"/>
                <a:gd name="T37" fmla="*/ 27 h 55"/>
                <a:gd name="T38" fmla="*/ 14 w 56"/>
                <a:gd name="T39" fmla="*/ 25 h 55"/>
                <a:gd name="T40" fmla="*/ 0 w 56"/>
                <a:gd name="T41" fmla="*/ 27 h 55"/>
                <a:gd name="T42" fmla="*/ 3 w 56"/>
                <a:gd name="T43" fmla="*/ 30 h 55"/>
                <a:gd name="T44" fmla="*/ 16 w 56"/>
                <a:gd name="T45" fmla="*/ 27 h 55"/>
                <a:gd name="T46" fmla="*/ 53 w 56"/>
                <a:gd name="T47" fmla="*/ 25 h 55"/>
                <a:gd name="T48" fmla="*/ 39 w 56"/>
                <a:gd name="T49" fmla="*/ 27 h 55"/>
                <a:gd name="T50" fmla="*/ 42 w 56"/>
                <a:gd name="T51" fmla="*/ 30 h 55"/>
                <a:gd name="T52" fmla="*/ 53 w 56"/>
                <a:gd name="T53" fmla="*/ 30 h 55"/>
                <a:gd name="T54" fmla="*/ 56 w 56"/>
                <a:gd name="T55" fmla="*/ 27 h 55"/>
                <a:gd name="T56" fmla="*/ 53 w 56"/>
                <a:gd name="T57" fmla="*/ 25 h 55"/>
                <a:gd name="T58" fmla="*/ 8 w 56"/>
                <a:gd name="T59" fmla="*/ 43 h 55"/>
                <a:gd name="T60" fmla="*/ 12 w 56"/>
                <a:gd name="T61" fmla="*/ 47 h 55"/>
                <a:gd name="T62" fmla="*/ 20 w 56"/>
                <a:gd name="T63" fmla="*/ 35 h 55"/>
                <a:gd name="T64" fmla="*/ 39 w 56"/>
                <a:gd name="T65" fmla="*/ 19 h 55"/>
                <a:gd name="T66" fmla="*/ 47 w 56"/>
                <a:gd name="T67" fmla="*/ 8 h 55"/>
                <a:gd name="T68" fmla="*/ 44 w 56"/>
                <a:gd name="T69" fmla="*/ 8 h 55"/>
                <a:gd name="T70" fmla="*/ 36 w 56"/>
                <a:gd name="T71" fmla="*/ 19 h 55"/>
                <a:gd name="T72" fmla="*/ 39 w 56"/>
                <a:gd name="T73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8" y="16"/>
                  </a:cubicBezTo>
                  <a:cubicBezTo>
                    <a:pt x="29" y="16"/>
                    <a:pt x="30" y="15"/>
                    <a:pt x="30" y="1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28" y="39"/>
                  </a:moveTo>
                  <a:cubicBezTo>
                    <a:pt x="26" y="39"/>
                    <a:pt x="25" y="40"/>
                    <a:pt x="25" y="41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4"/>
                    <a:pt x="26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9" y="55"/>
                    <a:pt x="30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0"/>
                    <a:pt x="29" y="39"/>
                    <a:pt x="28" y="39"/>
                  </a:cubicBezTo>
                  <a:close/>
                  <a:moveTo>
                    <a:pt x="16" y="19"/>
                  </a:moveTo>
                  <a:cubicBezTo>
                    <a:pt x="17" y="20"/>
                    <a:pt x="19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7"/>
                    <a:pt x="20" y="1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9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lnTo>
                    <a:pt x="16" y="19"/>
                  </a:lnTo>
                  <a:close/>
                  <a:moveTo>
                    <a:pt x="39" y="35"/>
                  </a:moveTo>
                  <a:cubicBezTo>
                    <a:pt x="38" y="34"/>
                    <a:pt x="37" y="34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5" y="38"/>
                    <a:pt x="36" y="39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5" y="48"/>
                    <a:pt x="46" y="48"/>
                    <a:pt x="47" y="47"/>
                  </a:cubicBezTo>
                  <a:cubicBezTo>
                    <a:pt x="48" y="46"/>
                    <a:pt x="48" y="44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lnTo>
                    <a:pt x="39" y="35"/>
                  </a:lnTo>
                  <a:close/>
                  <a:moveTo>
                    <a:pt x="16" y="27"/>
                  </a:moveTo>
                  <a:cubicBezTo>
                    <a:pt x="16" y="26"/>
                    <a:pt x="15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0"/>
                    <a:pt x="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6" y="29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53" y="25"/>
                  </a:moveTo>
                  <a:cubicBezTo>
                    <a:pt x="42" y="25"/>
                    <a:pt x="42" y="25"/>
                    <a:pt x="42" y="25"/>
                  </a:cubicBezTo>
                  <a:cubicBezTo>
                    <a:pt x="40" y="25"/>
                    <a:pt x="39" y="26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4" y="30"/>
                    <a:pt x="56" y="29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4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lose/>
                  <a:moveTo>
                    <a:pt x="16" y="35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7" y="44"/>
                    <a:pt x="7" y="46"/>
                    <a:pt x="8" y="47"/>
                  </a:cubicBezTo>
                  <a:cubicBezTo>
                    <a:pt x="9" y="48"/>
                    <a:pt x="11" y="48"/>
                    <a:pt x="12" y="4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6"/>
                    <a:pt x="20" y="35"/>
                  </a:cubicBezTo>
                  <a:cubicBezTo>
                    <a:pt x="19" y="34"/>
                    <a:pt x="17" y="34"/>
                    <a:pt x="16" y="35"/>
                  </a:cubicBezTo>
                  <a:close/>
                  <a:moveTo>
                    <a:pt x="39" y="19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0"/>
                    <a:pt x="48" y="9"/>
                    <a:pt x="47" y="8"/>
                  </a:cubicBezTo>
                  <a:cubicBezTo>
                    <a:pt x="46" y="7"/>
                    <a:pt x="45" y="7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7"/>
                    <a:pt x="35" y="18"/>
                    <a:pt x="36" y="19"/>
                  </a:cubicBezTo>
                  <a:cubicBezTo>
                    <a:pt x="37" y="20"/>
                    <a:pt x="38" y="20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201" y="1308"/>
              <a:ext cx="26" cy="29"/>
            </a:xfrm>
            <a:custGeom>
              <a:avLst/>
              <a:gdLst>
                <a:gd name="T0" fmla="*/ 0 w 11"/>
                <a:gd name="T1" fmla="*/ 6 h 12"/>
                <a:gd name="T2" fmla="*/ 6 w 11"/>
                <a:gd name="T3" fmla="*/ 12 h 12"/>
                <a:gd name="T4" fmla="*/ 11 w 11"/>
                <a:gd name="T5" fmla="*/ 6 h 12"/>
                <a:gd name="T6" fmla="*/ 11 w 11"/>
                <a:gd name="T7" fmla="*/ 6 h 12"/>
                <a:gd name="T8" fmla="*/ 6 w 11"/>
                <a:gd name="T9" fmla="*/ 0 h 12"/>
                <a:gd name="T10" fmla="*/ 0 w 11"/>
                <a:gd name="T11" fmla="*/ 6 h 12"/>
                <a:gd name="T12" fmla="*/ 0 w 11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0" y="6"/>
                  </a:move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1" y="9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2109" y="881"/>
              <a:ext cx="28" cy="26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6 w 12"/>
                <a:gd name="T5" fmla="*/ 11 h 11"/>
                <a:gd name="T6" fmla="*/ 0 w 12"/>
                <a:gd name="T7" fmla="*/ 5 h 11"/>
                <a:gd name="T8" fmla="*/ 0 w 12"/>
                <a:gd name="T9" fmla="*/ 5 h 11"/>
                <a:gd name="T10" fmla="*/ 6 w 12"/>
                <a:gd name="T11" fmla="*/ 0 h 11"/>
                <a:gd name="T12" fmla="*/ 6 w 12"/>
                <a:gd name="T13" fmla="*/ 0 h 11"/>
                <a:gd name="T14" fmla="*/ 12 w 12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8"/>
                    <a:pt x="9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140" y="1261"/>
              <a:ext cx="21" cy="19"/>
            </a:xfrm>
            <a:custGeom>
              <a:avLst/>
              <a:gdLst>
                <a:gd name="T0" fmla="*/ 9 w 9"/>
                <a:gd name="T1" fmla="*/ 4 h 8"/>
                <a:gd name="T2" fmla="*/ 4 w 9"/>
                <a:gd name="T3" fmla="*/ 8 h 8"/>
                <a:gd name="T4" fmla="*/ 0 w 9"/>
                <a:gd name="T5" fmla="*/ 4 h 8"/>
                <a:gd name="T6" fmla="*/ 0 w 9"/>
                <a:gd name="T7" fmla="*/ 4 h 8"/>
                <a:gd name="T8" fmla="*/ 4 w 9"/>
                <a:gd name="T9" fmla="*/ 0 h 8"/>
                <a:gd name="T10" fmla="*/ 9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7"/>
                    <a:pt x="7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2284" y="1189"/>
              <a:ext cx="71" cy="74"/>
            </a:xfrm>
            <a:custGeom>
              <a:avLst/>
              <a:gdLst>
                <a:gd name="T0" fmla="*/ 15 w 30"/>
                <a:gd name="T1" fmla="*/ 31 h 31"/>
                <a:gd name="T2" fmla="*/ 0 w 30"/>
                <a:gd name="T3" fmla="*/ 15 h 31"/>
                <a:gd name="T4" fmla="*/ 15 w 30"/>
                <a:gd name="T5" fmla="*/ 0 h 31"/>
                <a:gd name="T6" fmla="*/ 30 w 30"/>
                <a:gd name="T7" fmla="*/ 15 h 31"/>
                <a:gd name="T8" fmla="*/ 15 w 30"/>
                <a:gd name="T9" fmla="*/ 31 h 31"/>
                <a:gd name="T10" fmla="*/ 15 w 30"/>
                <a:gd name="T11" fmla="*/ 6 h 31"/>
                <a:gd name="T12" fmla="*/ 5 w 30"/>
                <a:gd name="T13" fmla="*/ 15 h 31"/>
                <a:gd name="T14" fmla="*/ 15 w 30"/>
                <a:gd name="T15" fmla="*/ 25 h 31"/>
                <a:gd name="T16" fmla="*/ 25 w 30"/>
                <a:gd name="T17" fmla="*/ 15 h 31"/>
                <a:gd name="T18" fmla="*/ 15 w 30"/>
                <a:gd name="T1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4"/>
                    <a:pt x="23" y="31"/>
                    <a:pt x="15" y="31"/>
                  </a:cubicBezTo>
                  <a:close/>
                  <a:moveTo>
                    <a:pt x="15" y="6"/>
                  </a:moveTo>
                  <a:cubicBezTo>
                    <a:pt x="10" y="6"/>
                    <a:pt x="5" y="10"/>
                    <a:pt x="5" y="15"/>
                  </a:cubicBezTo>
                  <a:cubicBezTo>
                    <a:pt x="5" y="21"/>
                    <a:pt x="10" y="25"/>
                    <a:pt x="15" y="25"/>
                  </a:cubicBezTo>
                  <a:cubicBezTo>
                    <a:pt x="20" y="25"/>
                    <a:pt x="25" y="21"/>
                    <a:pt x="25" y="15"/>
                  </a:cubicBezTo>
                  <a:cubicBezTo>
                    <a:pt x="25" y="10"/>
                    <a:pt x="20" y="6"/>
                    <a:pt x="15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526" y="1004"/>
              <a:ext cx="762" cy="805"/>
            </a:xfrm>
            <a:custGeom>
              <a:avLst/>
              <a:gdLst>
                <a:gd name="T0" fmla="*/ 10 w 321"/>
                <a:gd name="T1" fmla="*/ 121 h 339"/>
                <a:gd name="T2" fmla="*/ 11 w 321"/>
                <a:gd name="T3" fmla="*/ 215 h 339"/>
                <a:gd name="T4" fmla="*/ 30 w 321"/>
                <a:gd name="T5" fmla="*/ 275 h 339"/>
                <a:gd name="T6" fmla="*/ 35 w 321"/>
                <a:gd name="T7" fmla="*/ 294 h 339"/>
                <a:gd name="T8" fmla="*/ 177 w 321"/>
                <a:gd name="T9" fmla="*/ 339 h 339"/>
                <a:gd name="T10" fmla="*/ 193 w 321"/>
                <a:gd name="T11" fmla="*/ 326 h 339"/>
                <a:gd name="T12" fmla="*/ 245 w 321"/>
                <a:gd name="T13" fmla="*/ 285 h 339"/>
                <a:gd name="T14" fmla="*/ 296 w 321"/>
                <a:gd name="T15" fmla="*/ 213 h 339"/>
                <a:gd name="T16" fmla="*/ 198 w 321"/>
                <a:gd name="T17" fmla="*/ 26 h 339"/>
                <a:gd name="T18" fmla="*/ 10 w 321"/>
                <a:gd name="T19" fmla="*/ 12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339">
                  <a:moveTo>
                    <a:pt x="10" y="121"/>
                  </a:moveTo>
                  <a:cubicBezTo>
                    <a:pt x="0" y="153"/>
                    <a:pt x="1" y="186"/>
                    <a:pt x="11" y="215"/>
                  </a:cubicBezTo>
                  <a:cubicBezTo>
                    <a:pt x="17" y="231"/>
                    <a:pt x="26" y="258"/>
                    <a:pt x="30" y="275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177" y="339"/>
                    <a:pt x="177" y="339"/>
                    <a:pt x="177" y="339"/>
                  </a:cubicBezTo>
                  <a:cubicBezTo>
                    <a:pt x="193" y="326"/>
                    <a:pt x="193" y="326"/>
                    <a:pt x="193" y="326"/>
                  </a:cubicBezTo>
                  <a:cubicBezTo>
                    <a:pt x="206" y="312"/>
                    <a:pt x="231" y="296"/>
                    <a:pt x="245" y="285"/>
                  </a:cubicBezTo>
                  <a:cubicBezTo>
                    <a:pt x="268" y="268"/>
                    <a:pt x="287" y="243"/>
                    <a:pt x="296" y="213"/>
                  </a:cubicBezTo>
                  <a:cubicBezTo>
                    <a:pt x="321" y="135"/>
                    <a:pt x="278" y="51"/>
                    <a:pt x="198" y="26"/>
                  </a:cubicBezTo>
                  <a:cubicBezTo>
                    <a:pt x="119" y="0"/>
                    <a:pt x="35" y="43"/>
                    <a:pt x="10" y="12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2624" y="1125"/>
              <a:ext cx="227" cy="150"/>
            </a:xfrm>
            <a:custGeom>
              <a:avLst/>
              <a:gdLst>
                <a:gd name="T0" fmla="*/ 5 w 96"/>
                <a:gd name="T1" fmla="*/ 63 h 63"/>
                <a:gd name="T2" fmla="*/ 0 w 96"/>
                <a:gd name="T3" fmla="*/ 58 h 63"/>
                <a:gd name="T4" fmla="*/ 1 w 96"/>
                <a:gd name="T5" fmla="*/ 55 h 63"/>
                <a:gd name="T6" fmla="*/ 46 w 96"/>
                <a:gd name="T7" fmla="*/ 15 h 63"/>
                <a:gd name="T8" fmla="*/ 54 w 96"/>
                <a:gd name="T9" fmla="*/ 17 h 63"/>
                <a:gd name="T10" fmla="*/ 52 w 96"/>
                <a:gd name="T11" fmla="*/ 25 h 63"/>
                <a:gd name="T12" fmla="*/ 52 w 96"/>
                <a:gd name="T13" fmla="*/ 25 h 63"/>
                <a:gd name="T14" fmla="*/ 9 w 96"/>
                <a:gd name="T15" fmla="*/ 61 h 63"/>
                <a:gd name="T16" fmla="*/ 5 w 96"/>
                <a:gd name="T17" fmla="*/ 63 h 63"/>
                <a:gd name="T18" fmla="*/ 78 w 96"/>
                <a:gd name="T19" fmla="*/ 13 h 63"/>
                <a:gd name="T20" fmla="*/ 73 w 96"/>
                <a:gd name="T21" fmla="*/ 8 h 63"/>
                <a:gd name="T22" fmla="*/ 77 w 96"/>
                <a:gd name="T23" fmla="*/ 3 h 63"/>
                <a:gd name="T24" fmla="*/ 89 w 96"/>
                <a:gd name="T25" fmla="*/ 0 h 63"/>
                <a:gd name="T26" fmla="*/ 96 w 96"/>
                <a:gd name="T27" fmla="*/ 4 h 63"/>
                <a:gd name="T28" fmla="*/ 91 w 96"/>
                <a:gd name="T29" fmla="*/ 11 h 63"/>
                <a:gd name="T30" fmla="*/ 80 w 96"/>
                <a:gd name="T31" fmla="*/ 13 h 63"/>
                <a:gd name="T32" fmla="*/ 78 w 96"/>
                <a:gd name="T3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63">
                  <a:moveTo>
                    <a:pt x="5" y="63"/>
                  </a:moveTo>
                  <a:cubicBezTo>
                    <a:pt x="2" y="63"/>
                    <a:pt x="0" y="61"/>
                    <a:pt x="0" y="58"/>
                  </a:cubicBezTo>
                  <a:cubicBezTo>
                    <a:pt x="0" y="57"/>
                    <a:pt x="0" y="56"/>
                    <a:pt x="1" y="55"/>
                  </a:cubicBezTo>
                  <a:cubicBezTo>
                    <a:pt x="13" y="39"/>
                    <a:pt x="29" y="26"/>
                    <a:pt x="46" y="15"/>
                  </a:cubicBezTo>
                  <a:cubicBezTo>
                    <a:pt x="49" y="14"/>
                    <a:pt x="52" y="15"/>
                    <a:pt x="54" y="17"/>
                  </a:cubicBezTo>
                  <a:cubicBezTo>
                    <a:pt x="55" y="20"/>
                    <a:pt x="54" y="23"/>
                    <a:pt x="52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35" y="34"/>
                    <a:pt x="21" y="47"/>
                    <a:pt x="9" y="61"/>
                  </a:cubicBezTo>
                  <a:cubicBezTo>
                    <a:pt x="8" y="63"/>
                    <a:pt x="7" y="63"/>
                    <a:pt x="5" y="63"/>
                  </a:cubicBezTo>
                  <a:close/>
                  <a:moveTo>
                    <a:pt x="78" y="13"/>
                  </a:moveTo>
                  <a:cubicBezTo>
                    <a:pt x="75" y="13"/>
                    <a:pt x="73" y="11"/>
                    <a:pt x="73" y="8"/>
                  </a:cubicBezTo>
                  <a:cubicBezTo>
                    <a:pt x="73" y="6"/>
                    <a:pt x="75" y="3"/>
                    <a:pt x="77" y="3"/>
                  </a:cubicBezTo>
                  <a:cubicBezTo>
                    <a:pt x="81" y="2"/>
                    <a:pt x="85" y="1"/>
                    <a:pt x="89" y="0"/>
                  </a:cubicBezTo>
                  <a:cubicBezTo>
                    <a:pt x="92" y="0"/>
                    <a:pt x="95" y="1"/>
                    <a:pt x="96" y="4"/>
                  </a:cubicBezTo>
                  <a:cubicBezTo>
                    <a:pt x="96" y="7"/>
                    <a:pt x="94" y="10"/>
                    <a:pt x="91" y="11"/>
                  </a:cubicBezTo>
                  <a:cubicBezTo>
                    <a:pt x="87" y="11"/>
                    <a:pt x="83" y="12"/>
                    <a:pt x="80" y="13"/>
                  </a:cubicBezTo>
                  <a:cubicBezTo>
                    <a:pt x="79" y="13"/>
                    <a:pt x="79" y="13"/>
                    <a:pt x="78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2809" y="1049"/>
              <a:ext cx="436" cy="748"/>
            </a:xfrm>
            <a:custGeom>
              <a:avLst/>
              <a:gdLst>
                <a:gd name="T0" fmla="*/ 63 w 184"/>
                <a:gd name="T1" fmla="*/ 5 h 315"/>
                <a:gd name="T2" fmla="*/ 41 w 184"/>
                <a:gd name="T3" fmla="*/ 0 h 315"/>
                <a:gd name="T4" fmla="*/ 117 w 184"/>
                <a:gd name="T5" fmla="*/ 177 h 315"/>
                <a:gd name="T6" fmla="*/ 66 w 184"/>
                <a:gd name="T7" fmla="*/ 248 h 315"/>
                <a:gd name="T8" fmla="*/ 15 w 184"/>
                <a:gd name="T9" fmla="*/ 288 h 315"/>
                <a:gd name="T10" fmla="*/ 0 w 184"/>
                <a:gd name="T11" fmla="*/ 302 h 315"/>
                <a:gd name="T12" fmla="*/ 42 w 184"/>
                <a:gd name="T13" fmla="*/ 315 h 315"/>
                <a:gd name="T14" fmla="*/ 57 w 184"/>
                <a:gd name="T15" fmla="*/ 301 h 315"/>
                <a:gd name="T16" fmla="*/ 108 w 184"/>
                <a:gd name="T17" fmla="*/ 262 h 315"/>
                <a:gd name="T18" fmla="*/ 159 w 184"/>
                <a:gd name="T19" fmla="*/ 190 h 315"/>
                <a:gd name="T20" fmla="*/ 63 w 184"/>
                <a:gd name="T21" fmla="*/ 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4" h="315">
                  <a:moveTo>
                    <a:pt x="63" y="5"/>
                  </a:moveTo>
                  <a:cubicBezTo>
                    <a:pt x="55" y="3"/>
                    <a:pt x="48" y="1"/>
                    <a:pt x="41" y="0"/>
                  </a:cubicBezTo>
                  <a:cubicBezTo>
                    <a:pt x="106" y="32"/>
                    <a:pt x="140" y="107"/>
                    <a:pt x="117" y="177"/>
                  </a:cubicBezTo>
                  <a:cubicBezTo>
                    <a:pt x="108" y="206"/>
                    <a:pt x="89" y="231"/>
                    <a:pt x="66" y="248"/>
                  </a:cubicBezTo>
                  <a:cubicBezTo>
                    <a:pt x="53" y="258"/>
                    <a:pt x="28" y="274"/>
                    <a:pt x="15" y="288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42" y="315"/>
                    <a:pt x="42" y="315"/>
                    <a:pt x="42" y="315"/>
                  </a:cubicBezTo>
                  <a:cubicBezTo>
                    <a:pt x="57" y="301"/>
                    <a:pt x="57" y="301"/>
                    <a:pt x="57" y="301"/>
                  </a:cubicBezTo>
                  <a:cubicBezTo>
                    <a:pt x="70" y="288"/>
                    <a:pt x="95" y="272"/>
                    <a:pt x="108" y="262"/>
                  </a:cubicBezTo>
                  <a:cubicBezTo>
                    <a:pt x="132" y="244"/>
                    <a:pt x="150" y="220"/>
                    <a:pt x="159" y="190"/>
                  </a:cubicBezTo>
                  <a:cubicBezTo>
                    <a:pt x="184" y="113"/>
                    <a:pt x="141" y="30"/>
                    <a:pt x="63" y="5"/>
                  </a:cubicBezTo>
                  <a:close/>
                </a:path>
              </a:pathLst>
            </a:custGeom>
            <a:solidFill>
              <a:srgbClr val="F37C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90" y="1702"/>
              <a:ext cx="356" cy="249"/>
            </a:xfrm>
            <a:custGeom>
              <a:avLst/>
              <a:gdLst>
                <a:gd name="T0" fmla="*/ 82 w 150"/>
                <a:gd name="T1" fmla="*/ 98 h 105"/>
                <a:gd name="T2" fmla="*/ 32 w 150"/>
                <a:gd name="T3" fmla="*/ 82 h 105"/>
                <a:gd name="T4" fmla="*/ 3 w 150"/>
                <a:gd name="T5" fmla="*/ 35 h 105"/>
                <a:gd name="T6" fmla="*/ 8 w 150"/>
                <a:gd name="T7" fmla="*/ 0 h 105"/>
                <a:gd name="T8" fmla="*/ 150 w 150"/>
                <a:gd name="T9" fmla="*/ 45 h 105"/>
                <a:gd name="T10" fmla="*/ 134 w 150"/>
                <a:gd name="T11" fmla="*/ 77 h 105"/>
                <a:gd name="T12" fmla="*/ 82 w 150"/>
                <a:gd name="T13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05">
                  <a:moveTo>
                    <a:pt x="82" y="98"/>
                  </a:moveTo>
                  <a:cubicBezTo>
                    <a:pt x="32" y="82"/>
                    <a:pt x="32" y="82"/>
                    <a:pt x="32" y="82"/>
                  </a:cubicBezTo>
                  <a:cubicBezTo>
                    <a:pt x="13" y="76"/>
                    <a:pt x="0" y="58"/>
                    <a:pt x="3" y="3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42" y="60"/>
                    <a:pt x="134" y="77"/>
                  </a:cubicBezTo>
                  <a:cubicBezTo>
                    <a:pt x="123" y="99"/>
                    <a:pt x="101" y="105"/>
                    <a:pt x="82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2448" y="978"/>
              <a:ext cx="759" cy="833"/>
            </a:xfrm>
            <a:custGeom>
              <a:avLst/>
              <a:gdLst>
                <a:gd name="T0" fmla="*/ 186 w 320"/>
                <a:gd name="T1" fmla="*/ 351 h 351"/>
                <a:gd name="T2" fmla="*/ 37 w 320"/>
                <a:gd name="T3" fmla="*/ 305 h 351"/>
                <a:gd name="T4" fmla="*/ 31 w 320"/>
                <a:gd name="T5" fmla="*/ 283 h 351"/>
                <a:gd name="T6" fmla="*/ 12 w 320"/>
                <a:gd name="T7" fmla="*/ 224 h 351"/>
                <a:gd name="T8" fmla="*/ 10 w 320"/>
                <a:gd name="T9" fmla="*/ 126 h 351"/>
                <a:gd name="T10" fmla="*/ 10 w 320"/>
                <a:gd name="T11" fmla="*/ 126 h 351"/>
                <a:gd name="T12" fmla="*/ 204 w 320"/>
                <a:gd name="T13" fmla="*/ 26 h 351"/>
                <a:gd name="T14" fmla="*/ 296 w 320"/>
                <a:gd name="T15" fmla="*/ 101 h 351"/>
                <a:gd name="T16" fmla="*/ 308 w 320"/>
                <a:gd name="T17" fmla="*/ 219 h 351"/>
                <a:gd name="T18" fmla="*/ 255 w 320"/>
                <a:gd name="T19" fmla="*/ 294 h 351"/>
                <a:gd name="T20" fmla="*/ 242 w 320"/>
                <a:gd name="T21" fmla="*/ 304 h 351"/>
                <a:gd name="T22" fmla="*/ 204 w 320"/>
                <a:gd name="T23" fmla="*/ 335 h 351"/>
                <a:gd name="T24" fmla="*/ 204 w 320"/>
                <a:gd name="T25" fmla="*/ 335 h 351"/>
                <a:gd name="T26" fmla="*/ 186 w 320"/>
                <a:gd name="T27" fmla="*/ 351 h 351"/>
                <a:gd name="T28" fmla="*/ 46 w 320"/>
                <a:gd name="T29" fmla="*/ 296 h 351"/>
                <a:gd name="T30" fmla="*/ 184 w 320"/>
                <a:gd name="T31" fmla="*/ 339 h 351"/>
                <a:gd name="T32" fmla="*/ 196 w 320"/>
                <a:gd name="T33" fmla="*/ 327 h 351"/>
                <a:gd name="T34" fmla="*/ 235 w 320"/>
                <a:gd name="T35" fmla="*/ 296 h 351"/>
                <a:gd name="T36" fmla="*/ 249 w 320"/>
                <a:gd name="T37" fmla="*/ 286 h 351"/>
                <a:gd name="T38" fmla="*/ 297 w 320"/>
                <a:gd name="T39" fmla="*/ 216 h 351"/>
                <a:gd name="T40" fmla="*/ 287 w 320"/>
                <a:gd name="T41" fmla="*/ 107 h 351"/>
                <a:gd name="T42" fmla="*/ 201 w 320"/>
                <a:gd name="T43" fmla="*/ 36 h 351"/>
                <a:gd name="T44" fmla="*/ 20 w 320"/>
                <a:gd name="T45" fmla="*/ 130 h 351"/>
                <a:gd name="T46" fmla="*/ 20 w 320"/>
                <a:gd name="T47" fmla="*/ 130 h 351"/>
                <a:gd name="T48" fmla="*/ 23 w 320"/>
                <a:gd name="T49" fmla="*/ 220 h 351"/>
                <a:gd name="T50" fmla="*/ 42 w 320"/>
                <a:gd name="T51" fmla="*/ 280 h 351"/>
                <a:gd name="T52" fmla="*/ 46 w 320"/>
                <a:gd name="T53" fmla="*/ 29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51">
                  <a:moveTo>
                    <a:pt x="186" y="351"/>
                  </a:moveTo>
                  <a:cubicBezTo>
                    <a:pt x="37" y="305"/>
                    <a:pt x="37" y="305"/>
                    <a:pt x="37" y="305"/>
                  </a:cubicBezTo>
                  <a:cubicBezTo>
                    <a:pt x="31" y="283"/>
                    <a:pt x="31" y="283"/>
                    <a:pt x="31" y="283"/>
                  </a:cubicBezTo>
                  <a:cubicBezTo>
                    <a:pt x="29" y="270"/>
                    <a:pt x="22" y="251"/>
                    <a:pt x="12" y="224"/>
                  </a:cubicBezTo>
                  <a:cubicBezTo>
                    <a:pt x="1" y="192"/>
                    <a:pt x="0" y="159"/>
                    <a:pt x="10" y="126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35" y="45"/>
                    <a:pt x="122" y="0"/>
                    <a:pt x="204" y="26"/>
                  </a:cubicBezTo>
                  <a:cubicBezTo>
                    <a:pt x="244" y="38"/>
                    <a:pt x="277" y="65"/>
                    <a:pt x="296" y="101"/>
                  </a:cubicBezTo>
                  <a:cubicBezTo>
                    <a:pt x="316" y="138"/>
                    <a:pt x="320" y="180"/>
                    <a:pt x="308" y="219"/>
                  </a:cubicBezTo>
                  <a:cubicBezTo>
                    <a:pt x="298" y="249"/>
                    <a:pt x="280" y="275"/>
                    <a:pt x="255" y="294"/>
                  </a:cubicBezTo>
                  <a:cubicBezTo>
                    <a:pt x="251" y="297"/>
                    <a:pt x="247" y="301"/>
                    <a:pt x="242" y="304"/>
                  </a:cubicBezTo>
                  <a:cubicBezTo>
                    <a:pt x="229" y="313"/>
                    <a:pt x="213" y="325"/>
                    <a:pt x="204" y="335"/>
                  </a:cubicBezTo>
                  <a:cubicBezTo>
                    <a:pt x="204" y="335"/>
                    <a:pt x="204" y="335"/>
                    <a:pt x="204" y="335"/>
                  </a:cubicBezTo>
                  <a:cubicBezTo>
                    <a:pt x="186" y="351"/>
                    <a:pt x="186" y="351"/>
                    <a:pt x="186" y="351"/>
                  </a:cubicBezTo>
                  <a:close/>
                  <a:moveTo>
                    <a:pt x="46" y="296"/>
                  </a:moveTo>
                  <a:cubicBezTo>
                    <a:pt x="184" y="339"/>
                    <a:pt x="184" y="339"/>
                    <a:pt x="184" y="339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206" y="317"/>
                    <a:pt x="222" y="305"/>
                    <a:pt x="235" y="296"/>
                  </a:cubicBezTo>
                  <a:cubicBezTo>
                    <a:pt x="240" y="292"/>
                    <a:pt x="245" y="289"/>
                    <a:pt x="249" y="286"/>
                  </a:cubicBezTo>
                  <a:cubicBezTo>
                    <a:pt x="272" y="268"/>
                    <a:pt x="289" y="244"/>
                    <a:pt x="297" y="216"/>
                  </a:cubicBezTo>
                  <a:cubicBezTo>
                    <a:pt x="309" y="179"/>
                    <a:pt x="305" y="140"/>
                    <a:pt x="287" y="107"/>
                  </a:cubicBezTo>
                  <a:cubicBezTo>
                    <a:pt x="269" y="73"/>
                    <a:pt x="238" y="48"/>
                    <a:pt x="201" y="36"/>
                  </a:cubicBezTo>
                  <a:cubicBezTo>
                    <a:pt x="125" y="12"/>
                    <a:pt x="44" y="54"/>
                    <a:pt x="20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11" y="159"/>
                    <a:pt x="12" y="191"/>
                    <a:pt x="23" y="220"/>
                  </a:cubicBezTo>
                  <a:cubicBezTo>
                    <a:pt x="33" y="248"/>
                    <a:pt x="39" y="267"/>
                    <a:pt x="42" y="280"/>
                  </a:cubicBezTo>
                  <a:cubicBezTo>
                    <a:pt x="46" y="296"/>
                    <a:pt x="46" y="296"/>
                    <a:pt x="46" y="2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531" y="1702"/>
              <a:ext cx="358" cy="247"/>
            </a:xfrm>
            <a:custGeom>
              <a:avLst/>
              <a:gdLst>
                <a:gd name="T0" fmla="*/ 83 w 151"/>
                <a:gd name="T1" fmla="*/ 98 h 104"/>
                <a:gd name="T2" fmla="*/ 33 w 151"/>
                <a:gd name="T3" fmla="*/ 83 h 104"/>
                <a:gd name="T4" fmla="*/ 3 w 151"/>
                <a:gd name="T5" fmla="*/ 36 h 104"/>
                <a:gd name="T6" fmla="*/ 8 w 151"/>
                <a:gd name="T7" fmla="*/ 0 h 104"/>
                <a:gd name="T8" fmla="*/ 151 w 151"/>
                <a:gd name="T9" fmla="*/ 45 h 104"/>
                <a:gd name="T10" fmla="*/ 134 w 151"/>
                <a:gd name="T11" fmla="*/ 77 h 104"/>
                <a:gd name="T12" fmla="*/ 83 w 151"/>
                <a:gd name="T13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04">
                  <a:moveTo>
                    <a:pt x="83" y="98"/>
                  </a:moveTo>
                  <a:cubicBezTo>
                    <a:pt x="33" y="83"/>
                    <a:pt x="33" y="83"/>
                    <a:pt x="33" y="83"/>
                  </a:cubicBezTo>
                  <a:cubicBezTo>
                    <a:pt x="14" y="77"/>
                    <a:pt x="0" y="58"/>
                    <a:pt x="3" y="3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43" y="59"/>
                    <a:pt x="134" y="77"/>
                  </a:cubicBezTo>
                  <a:cubicBezTo>
                    <a:pt x="124" y="98"/>
                    <a:pt x="102" y="104"/>
                    <a:pt x="83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2519" y="1681"/>
              <a:ext cx="652" cy="273"/>
            </a:xfrm>
            <a:custGeom>
              <a:avLst/>
              <a:gdLst>
                <a:gd name="T0" fmla="*/ 102 w 275"/>
                <a:gd name="T1" fmla="*/ 115 h 115"/>
                <a:gd name="T2" fmla="*/ 86 w 275"/>
                <a:gd name="T3" fmla="*/ 112 h 115"/>
                <a:gd name="T4" fmla="*/ 36 w 275"/>
                <a:gd name="T5" fmla="*/ 97 h 115"/>
                <a:gd name="T6" fmla="*/ 3 w 275"/>
                <a:gd name="T7" fmla="*/ 44 h 115"/>
                <a:gd name="T8" fmla="*/ 8 w 275"/>
                <a:gd name="T9" fmla="*/ 2 h 115"/>
                <a:gd name="T10" fmla="*/ 163 w 275"/>
                <a:gd name="T11" fmla="*/ 50 h 115"/>
                <a:gd name="T12" fmla="*/ 160 w 275"/>
                <a:gd name="T13" fmla="*/ 56 h 115"/>
                <a:gd name="T14" fmla="*/ 144 w 275"/>
                <a:gd name="T15" fmla="*/ 88 h 115"/>
                <a:gd name="T16" fmla="*/ 102 w 275"/>
                <a:gd name="T17" fmla="*/ 115 h 115"/>
                <a:gd name="T18" fmla="*/ 90 w 275"/>
                <a:gd name="T19" fmla="*/ 102 h 115"/>
                <a:gd name="T20" fmla="*/ 134 w 275"/>
                <a:gd name="T21" fmla="*/ 83 h 115"/>
                <a:gd name="T22" fmla="*/ 148 w 275"/>
                <a:gd name="T23" fmla="*/ 57 h 115"/>
                <a:gd name="T24" fmla="*/ 17 w 275"/>
                <a:gd name="T25" fmla="*/ 16 h 115"/>
                <a:gd name="T26" fmla="*/ 13 w 275"/>
                <a:gd name="T27" fmla="*/ 46 h 115"/>
                <a:gd name="T28" fmla="*/ 40 w 275"/>
                <a:gd name="T29" fmla="*/ 86 h 115"/>
                <a:gd name="T30" fmla="*/ 90 w 275"/>
                <a:gd name="T31" fmla="*/ 102 h 115"/>
                <a:gd name="T32" fmla="*/ 266 w 275"/>
                <a:gd name="T33" fmla="*/ 61 h 115"/>
                <a:gd name="T34" fmla="*/ 261 w 275"/>
                <a:gd name="T35" fmla="*/ 56 h 115"/>
                <a:gd name="T36" fmla="*/ 261 w 275"/>
                <a:gd name="T37" fmla="*/ 55 h 115"/>
                <a:gd name="T38" fmla="*/ 231 w 275"/>
                <a:gd name="T39" fmla="*/ 25 h 115"/>
                <a:gd name="T40" fmla="*/ 231 w 275"/>
                <a:gd name="T41" fmla="*/ 25 h 115"/>
                <a:gd name="T42" fmla="*/ 181 w 275"/>
                <a:gd name="T43" fmla="*/ 11 h 115"/>
                <a:gd name="T44" fmla="*/ 177 w 275"/>
                <a:gd name="T45" fmla="*/ 4 h 115"/>
                <a:gd name="T46" fmla="*/ 184 w 275"/>
                <a:gd name="T47" fmla="*/ 0 h 115"/>
                <a:gd name="T48" fmla="*/ 233 w 275"/>
                <a:gd name="T49" fmla="*/ 14 h 115"/>
                <a:gd name="T50" fmla="*/ 272 w 275"/>
                <a:gd name="T51" fmla="*/ 57 h 115"/>
                <a:gd name="T52" fmla="*/ 266 w 275"/>
                <a:gd name="T53" fmla="*/ 6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5" h="115">
                  <a:moveTo>
                    <a:pt x="102" y="115"/>
                  </a:moveTo>
                  <a:cubicBezTo>
                    <a:pt x="97" y="115"/>
                    <a:pt x="92" y="114"/>
                    <a:pt x="86" y="112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13" y="90"/>
                    <a:pt x="0" y="68"/>
                    <a:pt x="3" y="4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60" y="56"/>
                    <a:pt x="153" y="71"/>
                    <a:pt x="144" y="88"/>
                  </a:cubicBezTo>
                  <a:cubicBezTo>
                    <a:pt x="136" y="105"/>
                    <a:pt x="120" y="115"/>
                    <a:pt x="102" y="115"/>
                  </a:cubicBezTo>
                  <a:close/>
                  <a:moveTo>
                    <a:pt x="90" y="102"/>
                  </a:moveTo>
                  <a:cubicBezTo>
                    <a:pt x="104" y="106"/>
                    <a:pt x="124" y="104"/>
                    <a:pt x="134" y="83"/>
                  </a:cubicBezTo>
                  <a:cubicBezTo>
                    <a:pt x="139" y="74"/>
                    <a:pt x="143" y="66"/>
                    <a:pt x="148" y="5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1" y="64"/>
                    <a:pt x="22" y="81"/>
                    <a:pt x="40" y="86"/>
                  </a:cubicBezTo>
                  <a:cubicBezTo>
                    <a:pt x="90" y="102"/>
                    <a:pt x="90" y="102"/>
                    <a:pt x="90" y="102"/>
                  </a:cubicBezTo>
                  <a:close/>
                  <a:moveTo>
                    <a:pt x="266" y="61"/>
                  </a:moveTo>
                  <a:cubicBezTo>
                    <a:pt x="263" y="61"/>
                    <a:pt x="261" y="59"/>
                    <a:pt x="261" y="56"/>
                  </a:cubicBezTo>
                  <a:cubicBezTo>
                    <a:pt x="261" y="56"/>
                    <a:pt x="261" y="56"/>
                    <a:pt x="261" y="55"/>
                  </a:cubicBezTo>
                  <a:cubicBezTo>
                    <a:pt x="264" y="33"/>
                    <a:pt x="231" y="25"/>
                    <a:pt x="231" y="25"/>
                  </a:cubicBezTo>
                  <a:cubicBezTo>
                    <a:pt x="231" y="25"/>
                    <a:pt x="231" y="25"/>
                    <a:pt x="231" y="25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78" y="10"/>
                    <a:pt x="176" y="7"/>
                    <a:pt x="177" y="4"/>
                  </a:cubicBezTo>
                  <a:cubicBezTo>
                    <a:pt x="178" y="1"/>
                    <a:pt x="181" y="0"/>
                    <a:pt x="184" y="0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48" y="18"/>
                    <a:pt x="275" y="31"/>
                    <a:pt x="272" y="57"/>
                  </a:cubicBezTo>
                  <a:cubicBezTo>
                    <a:pt x="271" y="59"/>
                    <a:pt x="269" y="61"/>
                    <a:pt x="266" y="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2341" y="1491"/>
              <a:ext cx="809" cy="332"/>
            </a:xfrm>
            <a:custGeom>
              <a:avLst/>
              <a:gdLst>
                <a:gd name="T0" fmla="*/ 340 w 341"/>
                <a:gd name="T1" fmla="*/ 134 h 140"/>
                <a:gd name="T2" fmla="*/ 332 w 341"/>
                <a:gd name="T3" fmla="*/ 139 h 140"/>
                <a:gd name="T4" fmla="*/ 328 w 341"/>
                <a:gd name="T5" fmla="*/ 131 h 140"/>
                <a:gd name="T6" fmla="*/ 336 w 341"/>
                <a:gd name="T7" fmla="*/ 126 h 140"/>
                <a:gd name="T8" fmla="*/ 336 w 341"/>
                <a:gd name="T9" fmla="*/ 126 h 140"/>
                <a:gd name="T10" fmla="*/ 340 w 341"/>
                <a:gd name="T11" fmla="*/ 134 h 140"/>
                <a:gd name="T12" fmla="*/ 91 w 341"/>
                <a:gd name="T13" fmla="*/ 62 h 140"/>
                <a:gd name="T14" fmla="*/ 62 w 341"/>
                <a:gd name="T15" fmla="*/ 62 h 140"/>
                <a:gd name="T16" fmla="*/ 10 w 341"/>
                <a:gd name="T17" fmla="*/ 37 h 140"/>
                <a:gd name="T18" fmla="*/ 2 w 341"/>
                <a:gd name="T19" fmla="*/ 6 h 140"/>
                <a:gd name="T20" fmla="*/ 8 w 341"/>
                <a:gd name="T21" fmla="*/ 1 h 140"/>
                <a:gd name="T22" fmla="*/ 13 w 341"/>
                <a:gd name="T23" fmla="*/ 7 h 140"/>
                <a:gd name="T24" fmla="*/ 18 w 341"/>
                <a:gd name="T25" fmla="*/ 30 h 140"/>
                <a:gd name="T26" fmla="*/ 63 w 341"/>
                <a:gd name="T27" fmla="*/ 51 h 140"/>
                <a:gd name="T28" fmla="*/ 91 w 341"/>
                <a:gd name="T29" fmla="*/ 51 h 140"/>
                <a:gd name="T30" fmla="*/ 97 w 341"/>
                <a:gd name="T31" fmla="*/ 57 h 140"/>
                <a:gd name="T32" fmla="*/ 91 w 341"/>
                <a:gd name="T33" fmla="*/ 62 h 140"/>
                <a:gd name="T34" fmla="*/ 91 w 341"/>
                <a:gd name="T35" fmla="*/ 6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140">
                  <a:moveTo>
                    <a:pt x="340" y="134"/>
                  </a:moveTo>
                  <a:cubicBezTo>
                    <a:pt x="339" y="138"/>
                    <a:pt x="336" y="140"/>
                    <a:pt x="332" y="139"/>
                  </a:cubicBezTo>
                  <a:cubicBezTo>
                    <a:pt x="329" y="138"/>
                    <a:pt x="327" y="134"/>
                    <a:pt x="328" y="131"/>
                  </a:cubicBezTo>
                  <a:cubicBezTo>
                    <a:pt x="329" y="127"/>
                    <a:pt x="332" y="125"/>
                    <a:pt x="336" y="126"/>
                  </a:cubicBezTo>
                  <a:cubicBezTo>
                    <a:pt x="336" y="126"/>
                    <a:pt x="336" y="126"/>
                    <a:pt x="336" y="126"/>
                  </a:cubicBezTo>
                  <a:cubicBezTo>
                    <a:pt x="339" y="127"/>
                    <a:pt x="341" y="131"/>
                    <a:pt x="340" y="134"/>
                  </a:cubicBezTo>
                  <a:close/>
                  <a:moveTo>
                    <a:pt x="91" y="62"/>
                  </a:moveTo>
                  <a:cubicBezTo>
                    <a:pt x="62" y="62"/>
                    <a:pt x="62" y="62"/>
                    <a:pt x="62" y="62"/>
                  </a:cubicBezTo>
                  <a:cubicBezTo>
                    <a:pt x="61" y="62"/>
                    <a:pt x="26" y="58"/>
                    <a:pt x="10" y="37"/>
                  </a:cubicBezTo>
                  <a:cubicBezTo>
                    <a:pt x="3" y="28"/>
                    <a:pt x="0" y="17"/>
                    <a:pt x="2" y="6"/>
                  </a:cubicBezTo>
                  <a:cubicBezTo>
                    <a:pt x="2" y="3"/>
                    <a:pt x="5" y="0"/>
                    <a:pt x="8" y="1"/>
                  </a:cubicBezTo>
                  <a:cubicBezTo>
                    <a:pt x="11" y="1"/>
                    <a:pt x="13" y="4"/>
                    <a:pt x="13" y="7"/>
                  </a:cubicBezTo>
                  <a:cubicBezTo>
                    <a:pt x="11" y="16"/>
                    <a:pt x="13" y="23"/>
                    <a:pt x="18" y="30"/>
                  </a:cubicBezTo>
                  <a:cubicBezTo>
                    <a:pt x="31" y="47"/>
                    <a:pt x="60" y="51"/>
                    <a:pt x="63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4" y="51"/>
                    <a:pt x="97" y="54"/>
                    <a:pt x="97" y="57"/>
                  </a:cubicBezTo>
                  <a:cubicBezTo>
                    <a:pt x="97" y="60"/>
                    <a:pt x="94" y="62"/>
                    <a:pt x="91" y="62"/>
                  </a:cubicBezTo>
                  <a:cubicBezTo>
                    <a:pt x="91" y="62"/>
                    <a:pt x="91" y="62"/>
                    <a:pt x="91" y="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2358" y="1462"/>
              <a:ext cx="586" cy="169"/>
            </a:xfrm>
            <a:custGeom>
              <a:avLst/>
              <a:gdLst>
                <a:gd name="T0" fmla="*/ 1 w 247"/>
                <a:gd name="T1" fmla="*/ 20 h 71"/>
                <a:gd name="T2" fmla="*/ 9 w 247"/>
                <a:gd name="T3" fmla="*/ 15 h 71"/>
                <a:gd name="T4" fmla="*/ 14 w 247"/>
                <a:gd name="T5" fmla="*/ 23 h 71"/>
                <a:gd name="T6" fmla="*/ 14 w 247"/>
                <a:gd name="T7" fmla="*/ 23 h 71"/>
                <a:gd name="T8" fmla="*/ 6 w 247"/>
                <a:gd name="T9" fmla="*/ 28 h 71"/>
                <a:gd name="T10" fmla="*/ 1 w 247"/>
                <a:gd name="T11" fmla="*/ 20 h 71"/>
                <a:gd name="T12" fmla="*/ 1 w 247"/>
                <a:gd name="T13" fmla="*/ 20 h 71"/>
                <a:gd name="T14" fmla="*/ 147 w 247"/>
                <a:gd name="T15" fmla="*/ 16 h 71"/>
                <a:gd name="T16" fmla="*/ 132 w 247"/>
                <a:gd name="T17" fmla="*/ 24 h 71"/>
                <a:gd name="T18" fmla="*/ 124 w 247"/>
                <a:gd name="T19" fmla="*/ 9 h 71"/>
                <a:gd name="T20" fmla="*/ 138 w 247"/>
                <a:gd name="T21" fmla="*/ 1 h 71"/>
                <a:gd name="T22" fmla="*/ 147 w 247"/>
                <a:gd name="T23" fmla="*/ 16 h 71"/>
                <a:gd name="T24" fmla="*/ 245 w 247"/>
                <a:gd name="T25" fmla="*/ 35 h 71"/>
                <a:gd name="T26" fmla="*/ 231 w 247"/>
                <a:gd name="T27" fmla="*/ 43 h 71"/>
                <a:gd name="T28" fmla="*/ 223 w 247"/>
                <a:gd name="T29" fmla="*/ 29 h 71"/>
                <a:gd name="T30" fmla="*/ 237 w 247"/>
                <a:gd name="T31" fmla="*/ 20 h 71"/>
                <a:gd name="T32" fmla="*/ 245 w 247"/>
                <a:gd name="T33" fmla="*/ 35 h 71"/>
                <a:gd name="T34" fmla="*/ 202 w 247"/>
                <a:gd name="T35" fmla="*/ 51 h 71"/>
                <a:gd name="T36" fmla="*/ 200 w 247"/>
                <a:gd name="T37" fmla="*/ 48 h 71"/>
                <a:gd name="T38" fmla="*/ 156 w 247"/>
                <a:gd name="T39" fmla="*/ 38 h 71"/>
                <a:gd name="T40" fmla="*/ 153 w 247"/>
                <a:gd name="T41" fmla="*/ 41 h 71"/>
                <a:gd name="T42" fmla="*/ 173 w 247"/>
                <a:gd name="T43" fmla="*/ 68 h 71"/>
                <a:gd name="T44" fmla="*/ 202 w 247"/>
                <a:gd name="T4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7" h="71">
                  <a:moveTo>
                    <a:pt x="1" y="20"/>
                  </a:moveTo>
                  <a:cubicBezTo>
                    <a:pt x="2" y="17"/>
                    <a:pt x="6" y="15"/>
                    <a:pt x="9" y="15"/>
                  </a:cubicBezTo>
                  <a:cubicBezTo>
                    <a:pt x="13" y="16"/>
                    <a:pt x="15" y="20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7"/>
                    <a:pt x="9" y="29"/>
                    <a:pt x="6" y="28"/>
                  </a:cubicBezTo>
                  <a:cubicBezTo>
                    <a:pt x="2" y="27"/>
                    <a:pt x="0" y="23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  <a:moveTo>
                    <a:pt x="147" y="16"/>
                  </a:moveTo>
                  <a:cubicBezTo>
                    <a:pt x="145" y="22"/>
                    <a:pt x="138" y="26"/>
                    <a:pt x="132" y="24"/>
                  </a:cubicBezTo>
                  <a:cubicBezTo>
                    <a:pt x="126" y="22"/>
                    <a:pt x="122" y="16"/>
                    <a:pt x="124" y="9"/>
                  </a:cubicBezTo>
                  <a:cubicBezTo>
                    <a:pt x="126" y="3"/>
                    <a:pt x="132" y="0"/>
                    <a:pt x="138" y="1"/>
                  </a:cubicBezTo>
                  <a:cubicBezTo>
                    <a:pt x="145" y="3"/>
                    <a:pt x="148" y="10"/>
                    <a:pt x="147" y="16"/>
                  </a:cubicBezTo>
                  <a:close/>
                  <a:moveTo>
                    <a:pt x="245" y="35"/>
                  </a:moveTo>
                  <a:cubicBezTo>
                    <a:pt x="244" y="41"/>
                    <a:pt x="237" y="45"/>
                    <a:pt x="231" y="43"/>
                  </a:cubicBezTo>
                  <a:cubicBezTo>
                    <a:pt x="225" y="41"/>
                    <a:pt x="221" y="35"/>
                    <a:pt x="223" y="29"/>
                  </a:cubicBezTo>
                  <a:cubicBezTo>
                    <a:pt x="225" y="22"/>
                    <a:pt x="231" y="19"/>
                    <a:pt x="237" y="20"/>
                  </a:cubicBezTo>
                  <a:cubicBezTo>
                    <a:pt x="244" y="22"/>
                    <a:pt x="247" y="29"/>
                    <a:pt x="245" y="35"/>
                  </a:cubicBezTo>
                  <a:close/>
                  <a:moveTo>
                    <a:pt x="202" y="51"/>
                  </a:moveTo>
                  <a:cubicBezTo>
                    <a:pt x="202" y="50"/>
                    <a:pt x="201" y="48"/>
                    <a:pt x="200" y="48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4" y="38"/>
                    <a:pt x="153" y="39"/>
                    <a:pt x="153" y="41"/>
                  </a:cubicBezTo>
                  <a:cubicBezTo>
                    <a:pt x="151" y="53"/>
                    <a:pt x="160" y="65"/>
                    <a:pt x="173" y="68"/>
                  </a:cubicBezTo>
                  <a:cubicBezTo>
                    <a:pt x="185" y="71"/>
                    <a:pt x="198" y="63"/>
                    <a:pt x="202" y="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740" y="1586"/>
              <a:ext cx="57" cy="31"/>
            </a:xfrm>
            <a:custGeom>
              <a:avLst/>
              <a:gdLst>
                <a:gd name="T0" fmla="*/ 24 w 24"/>
                <a:gd name="T1" fmla="*/ 9 h 13"/>
                <a:gd name="T2" fmla="*/ 11 w 24"/>
                <a:gd name="T3" fmla="*/ 12 h 13"/>
                <a:gd name="T4" fmla="*/ 1 w 24"/>
                <a:gd name="T5" fmla="*/ 4 h 13"/>
                <a:gd name="T6" fmla="*/ 14 w 24"/>
                <a:gd name="T7" fmla="*/ 1 h 13"/>
                <a:gd name="T8" fmla="*/ 24 w 2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3">
                  <a:moveTo>
                    <a:pt x="24" y="9"/>
                  </a:moveTo>
                  <a:cubicBezTo>
                    <a:pt x="23" y="12"/>
                    <a:pt x="17" y="13"/>
                    <a:pt x="11" y="12"/>
                  </a:cubicBezTo>
                  <a:cubicBezTo>
                    <a:pt x="5" y="11"/>
                    <a:pt x="0" y="7"/>
                    <a:pt x="1" y="4"/>
                  </a:cubicBezTo>
                  <a:cubicBezTo>
                    <a:pt x="2" y="1"/>
                    <a:pt x="7" y="0"/>
                    <a:pt x="14" y="1"/>
                  </a:cubicBezTo>
                  <a:cubicBezTo>
                    <a:pt x="20" y="2"/>
                    <a:pt x="24" y="6"/>
                    <a:pt x="2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43" y="2683823"/>
            <a:ext cx="4031340" cy="28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52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4" grpId="1" bldLvl="0" animBg="1"/>
      <p:bldP spid="5" grpId="0" animBg="1"/>
      <p:bldP spid="5" grpId="1" animBg="1"/>
      <p:bldP spid="6" grpId="0" bldLvl="0" animBg="1"/>
      <p:bldP spid="6" grpId="1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4280"/>
            <a:ext cx="12187319" cy="68553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3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25" y="-825285"/>
            <a:ext cx="1281456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0" y="5268689"/>
            <a:ext cx="12827803" cy="204015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30" y="6136783"/>
            <a:ext cx="663751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8"/>
            <a:ext cx="416251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1"/>
            <a:ext cx="795055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1"/>
            <a:ext cx="2166231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3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5689" y="767032"/>
            <a:ext cx="8272906" cy="2226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333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Dặn</a:t>
            </a:r>
            <a:r>
              <a:rPr lang="en-US" sz="5333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5333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dò</a:t>
            </a:r>
            <a:r>
              <a:rPr lang="en-US" sz="5333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:</a:t>
            </a:r>
          </a:p>
          <a:p>
            <a:pPr algn="just"/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      - </a:t>
            </a:r>
            <a:r>
              <a:rPr lang="en-US" sz="4267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Hoàn</a:t>
            </a:r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4267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thành</a:t>
            </a:r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4267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vở</a:t>
            </a:r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4267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bài</a:t>
            </a:r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4267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tập</a:t>
            </a:r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4267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Toán</a:t>
            </a:r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.</a:t>
            </a:r>
          </a:p>
          <a:p>
            <a:pPr algn="just"/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        - </a:t>
            </a:r>
            <a:r>
              <a:rPr lang="en-US" sz="4267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Chuẩn</a:t>
            </a:r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4267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bị</a:t>
            </a:r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4267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bài</a:t>
            </a:r>
            <a:r>
              <a:rPr lang="en-US" sz="4267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vi-VN" sz="4267" b="1" dirty="0" smtClean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sau.</a:t>
            </a:r>
            <a:endParaRPr lang="en-US" sz="4267" b="1" dirty="0">
              <a:ln/>
              <a:solidFill>
                <a:srgbClr val="FF0000"/>
              </a:solidFill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1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4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75" y="-315378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886" y="-55808"/>
            <a:ext cx="2117068" cy="1721759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xmlns="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9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9388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7236A-8EB5-4261-BF5F-C3DD0766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2709D6-6853-46BC-B685-1C6F5808E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Xem ảnh nguồn">
            <a:extLst>
              <a:ext uri="{FF2B5EF4-FFF2-40B4-BE49-F238E27FC236}">
                <a16:creationId xmlns:a16="http://schemas.microsoft.com/office/drawing/2014/main" xmlns="" id="{94F29868-B21F-469D-95BA-5F830C49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012" y="1092200"/>
            <a:ext cx="109571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微软雅黑" panose="020B0503020204020204" charset="-122"/>
              </a:rPr>
              <a:t>CHÚC CÁC EM HỌC TỐT </a:t>
            </a:r>
          </a:p>
          <a:p>
            <a:pPr algn="ctr"/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微软雅黑" panose="020B0503020204020204" charset="-122"/>
              </a:rPr>
              <a:t>VÀ LUÔN THỰC HIỆN ĐÚNG 5K </a:t>
            </a:r>
          </a:p>
          <a:p>
            <a:pPr algn="ctr"/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微软雅黑" panose="020B0503020204020204" charset="-122"/>
              </a:rPr>
              <a:t>ĐỂ ĐẨY LÙI COVID - 19!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3103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9">
            <a:extLst>
              <a:ext uri="{FF2B5EF4-FFF2-40B4-BE49-F238E27FC236}">
                <a16:creationId xmlns:a16="http://schemas.microsoft.com/office/drawing/2014/main" xmlns="" id="{CE78CC43-605A-46C4-9302-33EA4F8C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7" y="3298508"/>
            <a:ext cx="2133600" cy="1066800"/>
          </a:xfrm>
          <a:prstGeom prst="flowChartDecision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AutoShape 20">
            <a:extLst>
              <a:ext uri="{FF2B5EF4-FFF2-40B4-BE49-F238E27FC236}">
                <a16:creationId xmlns:a16="http://schemas.microsoft.com/office/drawing/2014/main" xmlns="" id="{97B8E7D8-0EA6-4EB2-B863-F3AB305FD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187" y="2993708"/>
            <a:ext cx="2209800" cy="1066800"/>
          </a:xfrm>
          <a:prstGeom prst="flowChartProcess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xmlns="" id="{C0161499-4FBB-4594-B3B2-B0404B48A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7" y="4289108"/>
            <a:ext cx="2362200" cy="1066800"/>
          </a:xfrm>
          <a:prstGeom prst="flowChartInputOutpu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AutoShape 22">
            <a:extLst>
              <a:ext uri="{FF2B5EF4-FFF2-40B4-BE49-F238E27FC236}">
                <a16:creationId xmlns:a16="http://schemas.microsoft.com/office/drawing/2014/main" xmlns="" id="{B23F2761-78B3-4E1D-9901-69D8E8C5D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7" y="3222308"/>
            <a:ext cx="1371600" cy="1295400"/>
          </a:xfrm>
          <a:prstGeom prst="triangle">
            <a:avLst>
              <a:gd name="adj" fmla="val 5000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AutoShape 24">
            <a:extLst>
              <a:ext uri="{FF2B5EF4-FFF2-40B4-BE49-F238E27FC236}">
                <a16:creationId xmlns:a16="http://schemas.microsoft.com/office/drawing/2014/main" xmlns="" id="{EEF2B020-2508-4DB5-B111-95BF3A272BE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739187" y="2879408"/>
            <a:ext cx="1981200" cy="1447800"/>
          </a:xfrm>
          <a:prstGeom prst="flowChartDecision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1" hangingPunct="1"/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AutoShape 48">
            <a:extLst>
              <a:ext uri="{FF2B5EF4-FFF2-40B4-BE49-F238E27FC236}">
                <a16:creationId xmlns:a16="http://schemas.microsoft.com/office/drawing/2014/main" xmlns="" id="{64201168-04B1-4645-93DE-E4AB0B0BF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7" y="4661536"/>
            <a:ext cx="1600200" cy="533400"/>
          </a:xfrm>
          <a:prstGeom prst="flowChartTerminator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</a:p>
        </p:txBody>
      </p:sp>
      <p:sp>
        <p:nvSpPr>
          <p:cNvPr id="10" name="AutoShape 49">
            <a:extLst>
              <a:ext uri="{FF2B5EF4-FFF2-40B4-BE49-F238E27FC236}">
                <a16:creationId xmlns:a16="http://schemas.microsoft.com/office/drawing/2014/main" xmlns="" id="{DB0959DD-1DCF-4855-9535-F78044FCA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425" y="4808221"/>
            <a:ext cx="1600200" cy="533400"/>
          </a:xfrm>
          <a:prstGeom prst="flowChartTerminator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50228"/>
            <a:ext cx="1848869" cy="223893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3290887" y="562453"/>
            <a:ext cx="6100762" cy="1614487"/>
          </a:xfrm>
          <a:prstGeom prst="cloudCallout">
            <a:avLst>
              <a:gd name="adj1" fmla="val -76633"/>
              <a:gd name="adj2" fmla="val -233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hình thoi?</a:t>
            </a:r>
            <a:endParaRPr lang="en-GB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033587" y="3222308"/>
            <a:ext cx="25146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808719" y="2459356"/>
            <a:ext cx="1906905" cy="226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616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8985" y="2505319"/>
            <a:ext cx="8336281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8985" y="3634051"/>
            <a:ext cx="8336281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59" y="4817686"/>
            <a:ext cx="8336281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6769" y="2644090"/>
            <a:ext cx="6734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6532" y="3862214"/>
            <a:ext cx="6734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91259" y="5080338"/>
            <a:ext cx="6734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" y="221565"/>
            <a:ext cx="1848869" cy="2238935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2697480" y="547213"/>
            <a:ext cx="7848600" cy="1614487"/>
          </a:xfrm>
          <a:prstGeom prst="cloudCallout">
            <a:avLst>
              <a:gd name="adj1" fmla="val -62977"/>
              <a:gd name="adj2" fmla="val -214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đúng, câu nào sai?</a:t>
            </a:r>
            <a:endParaRPr lang="en-GB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899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>
            <a:extLst>
              <a:ext uri="{FF2B5EF4-FFF2-40B4-BE49-F238E27FC236}">
                <a16:creationId xmlns:a16="http://schemas.microsoft.com/office/drawing/2014/main" xmlns="" id="{22497392-F581-43E5-8BBF-5BB63BCB3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61811" r="22876" b="725"/>
          <a:stretch/>
        </p:blipFill>
        <p:spPr>
          <a:xfrm>
            <a:off x="3119953" y="4401634"/>
            <a:ext cx="8859499" cy="238601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5FFDF4C-53F5-4CCB-905F-A5787B57B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378724" y="275774"/>
            <a:ext cx="11434555" cy="4628273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1D73C2A3-D074-4E7C-9965-5A5DB75DD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0" r="78499"/>
          <a:stretch/>
        </p:blipFill>
        <p:spPr>
          <a:xfrm>
            <a:off x="1" y="3930806"/>
            <a:ext cx="3286127" cy="2956225"/>
          </a:xfrm>
          <a:prstGeom prst="rect">
            <a:avLst/>
          </a:prstGeom>
        </p:spPr>
      </p:pic>
      <p:sp>
        <p:nvSpPr>
          <p:cNvPr id="6" name="文本框 16">
            <a:extLst>
              <a:ext uri="{FF2B5EF4-FFF2-40B4-BE49-F238E27FC236}">
                <a16:creationId xmlns:a16="http://schemas.microsoft.com/office/drawing/2014/main" xmlns="" id="{BDF34E9A-C97D-4DC3-B39E-9BE4705BA666}"/>
              </a:ext>
            </a:extLst>
          </p:cNvPr>
          <p:cNvSpPr txBox="1"/>
          <p:nvPr/>
        </p:nvSpPr>
        <p:spPr>
          <a:xfrm>
            <a:off x="1780343" y="1410075"/>
            <a:ext cx="9056980" cy="1857258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en-US" altLang="zh-CN" sz="11500" b="1" dirty="0" err="1" smtClean="0">
                <a:solidFill>
                  <a:srgbClr val="FF0000"/>
                </a:solidFill>
                <a:latin typeface="Amazone" panose="03020702060507090A04" pitchFamily="66" charset="0"/>
                <a:ea typeface="+mj-ea"/>
                <a:cs typeface="Arial" panose="020B0604020202020204" pitchFamily="34" charset="0"/>
              </a:rPr>
              <a:t>Kh</a:t>
            </a:r>
            <a:r>
              <a:rPr lang="vi-VN" altLang="zh-CN" sz="11500" b="1" dirty="0" smtClean="0">
                <a:solidFill>
                  <a:srgbClr val="FF0000"/>
                </a:solidFill>
                <a:latin typeface="Amazone" panose="03020702060507090A04" pitchFamily="66" charset="0"/>
                <a:ea typeface="+mj-ea"/>
                <a:cs typeface="Arial" panose="020B0604020202020204" pitchFamily="34" charset="0"/>
              </a:rPr>
              <a:t>ám phá</a:t>
            </a:r>
            <a:endParaRPr lang="zh-CN" altLang="en-US" sz="11500" b="1" dirty="0">
              <a:solidFill>
                <a:srgbClr val="FF0000"/>
              </a:solidFill>
              <a:latin typeface="Amazone" panose="03020702060507090A04" pitchFamily="66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0962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0"/>
          <p:cNvSpPr>
            <a:spLocks noChangeArrowheads="1" noChangeShapeType="1" noTextEdit="1"/>
          </p:cNvSpPr>
          <p:nvPr/>
        </p:nvSpPr>
        <p:spPr bwMode="auto">
          <a:xfrm>
            <a:off x="2346324" y="634879"/>
            <a:ext cx="78041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sáu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25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2022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9">
            <a:extLst/>
          </p:cNvPr>
          <p:cNvSpPr txBox="1">
            <a:spLocks noChangeArrowheads="1"/>
          </p:cNvSpPr>
          <p:nvPr/>
        </p:nvSpPr>
        <p:spPr>
          <a:xfrm>
            <a:off x="1682262" y="1168279"/>
            <a:ext cx="8610600" cy="199231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x-none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rPr>
              <a:t>          </a:t>
            </a:r>
            <a:r>
              <a:rPr lang="en-US" altLang="x-none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+mj-cs"/>
              </a:rPr>
              <a:t>      </a:t>
            </a:r>
            <a:r>
              <a:rPr lang="en-US" altLang="x-none" sz="4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Toán</a:t>
            </a:r>
            <a:r>
              <a:rPr lang="en-US" altLang="x-none" sz="4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lang="en-US" altLang="x-none" sz="4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altLang="x-none" sz="7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altLang="x-none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        </a:t>
            </a:r>
            <a:r>
              <a:rPr lang="en-US" altLang="x-none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Diện</a:t>
            </a:r>
            <a:r>
              <a:rPr lang="en-US" altLang="x-none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altLang="x-none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tích</a:t>
            </a:r>
            <a:r>
              <a:rPr lang="en-US" altLang="x-none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altLang="x-none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hình</a:t>
            </a:r>
            <a:r>
              <a:rPr lang="en-US" altLang="x-none" sz="4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en-US" altLang="x-none" sz="4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+mj-cs"/>
              </a:rPr>
              <a:t>thoi</a:t>
            </a:r>
            <a:endParaRPr lang="en-US" altLang="x-none" sz="43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01878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756" y="205606"/>
            <a:ext cx="10922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= m; BD = n. </a:t>
            </a:r>
          </a:p>
          <a:p>
            <a:pPr algn="just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AOD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MNCA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828800" y="3008248"/>
            <a:ext cx="3886200" cy="19812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af-ZA">
              <a:solidFill>
                <a:srgbClr val="0000FF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790950" y="3008248"/>
            <a:ext cx="0" cy="1981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857375" y="3998848"/>
            <a:ext cx="381635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23975" y="3665473"/>
            <a:ext cx="55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429000" y="2474848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34050" y="3713098"/>
            <a:ext cx="48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05200" y="4989448"/>
            <a:ext cx="623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276600" y="5522848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1295400" y="3008248"/>
            <a:ext cx="2422525" cy="1981200"/>
            <a:chOff x="768" y="1968"/>
            <a:chExt cx="1968" cy="1248"/>
          </a:xfrm>
        </p:grpSpPr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768" y="1968"/>
              <a:ext cx="1968" cy="1248"/>
              <a:chOff x="768" y="1968"/>
              <a:chExt cx="1968" cy="1248"/>
            </a:xfrm>
          </p:grpSpPr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768" y="3216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768" y="196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" name="Group 32"/>
          <p:cNvGrpSpPr>
            <a:grpSpLocks/>
          </p:cNvGrpSpPr>
          <p:nvPr/>
        </p:nvGrpSpPr>
        <p:grpSpPr bwMode="auto">
          <a:xfrm>
            <a:off x="1809750" y="3998848"/>
            <a:ext cx="3903663" cy="1600200"/>
            <a:chOff x="1380" y="2592"/>
            <a:chExt cx="2700" cy="1392"/>
          </a:xfrm>
        </p:grpSpPr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1392" y="2592"/>
              <a:ext cx="0" cy="1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4080" y="2592"/>
              <a:ext cx="0" cy="13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1380" y="3936"/>
              <a:ext cx="2688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790950" y="3522598"/>
            <a:ext cx="48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754063" y="3617848"/>
            <a:ext cx="693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7391401" y="3359427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* AC = m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7391401" y="4426227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</a:rPr>
              <a:t>* BD = n </a:t>
            </a:r>
          </a:p>
        </p:txBody>
      </p:sp>
    </p:spTree>
    <p:extLst>
      <p:ext uri="{BB962C8B-B14F-4D97-AF65-F5344CB8AC3E}">
        <p14:creationId xmlns:p14="http://schemas.microsoft.com/office/powerpoint/2010/main" val="27082567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398646" y="2209800"/>
            <a:ext cx="3886200" cy="1981200"/>
          </a:xfrm>
          <a:prstGeom prst="diamond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af-ZA">
              <a:solidFill>
                <a:srgbClr val="0000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341746" y="2219325"/>
            <a:ext cx="0" cy="1981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427221" y="3200400"/>
            <a:ext cx="3816350" cy="15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93821" y="2867025"/>
            <a:ext cx="555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98846" y="1676400"/>
            <a:ext cx="69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03896" y="2914650"/>
            <a:ext cx="48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075046" y="4191000"/>
            <a:ext cx="623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846446" y="45720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941446" y="2209800"/>
            <a:ext cx="2346325" cy="1981200"/>
            <a:chOff x="768" y="1968"/>
            <a:chExt cx="1968" cy="1248"/>
          </a:xfrm>
        </p:grpSpPr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768" y="1968"/>
              <a:ext cx="1968" cy="1248"/>
              <a:chOff x="768" y="1968"/>
              <a:chExt cx="1968" cy="1248"/>
            </a:xfrm>
          </p:grpSpPr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768" y="1968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768" y="3216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768" y="196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2379596" y="3200400"/>
            <a:ext cx="3905250" cy="1600200"/>
            <a:chOff x="1380" y="2592"/>
            <a:chExt cx="2700" cy="1392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392" y="2592"/>
              <a:ext cx="0" cy="1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080" y="2592"/>
              <a:ext cx="0" cy="13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380" y="3936"/>
              <a:ext cx="2688" cy="0"/>
            </a:xfrm>
            <a:prstGeom prst="line">
              <a:avLst/>
            </a:prstGeom>
            <a:noFill/>
            <a:ln w="28575" cap="sq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303646" y="2743200"/>
            <a:ext cx="485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400109" y="2819400"/>
            <a:ext cx="693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n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199241" y="2238375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FF"/>
                </a:solidFill>
              </a:rPr>
              <a:t>* AC = m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9028041" y="2239963"/>
            <a:ext cx="213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FF00FF"/>
                </a:solidFill>
              </a:rPr>
              <a:t>và</a:t>
            </a:r>
            <a:r>
              <a:rPr lang="en-US" dirty="0">
                <a:solidFill>
                  <a:srgbClr val="FF00FF"/>
                </a:solidFill>
              </a:rPr>
              <a:t>  BD = n </a:t>
            </a: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 rot="5400000">
            <a:off x="4808471" y="2743200"/>
            <a:ext cx="990600" cy="1905000"/>
          </a:xfrm>
          <a:prstGeom prst="rtTriangle">
            <a:avLst/>
          </a:prstGeom>
          <a:solidFill>
            <a:srgbClr val="FFFF00"/>
          </a:solidFill>
          <a:ln w="28575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 rot="5400000" flipV="1">
            <a:off x="2890219" y="2743200"/>
            <a:ext cx="990600" cy="1905000"/>
          </a:xfrm>
          <a:prstGeom prst="rtTriangle">
            <a:avLst/>
          </a:prstGeom>
          <a:solidFill>
            <a:srgbClr val="FFFF00"/>
          </a:solidFill>
          <a:ln w="28575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7124703" y="3266073"/>
            <a:ext cx="44891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* </a:t>
            </a:r>
            <a:r>
              <a:rPr lang="en-US" dirty="0" err="1">
                <a:solidFill>
                  <a:srgbClr val="0000FF"/>
                </a:solidFill>
              </a:rPr>
              <a:t>Cắt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err="1">
                <a:solidFill>
                  <a:srgbClr val="0000FF"/>
                </a:solidFill>
              </a:rPr>
              <a:t>hình</a:t>
            </a:r>
            <a:r>
              <a:rPr lang="en-US" dirty="0">
                <a:solidFill>
                  <a:srgbClr val="0000FF"/>
                </a:solidFill>
              </a:rPr>
              <a:t> tam </a:t>
            </a:r>
            <a:r>
              <a:rPr lang="en-US" dirty="0" err="1">
                <a:solidFill>
                  <a:srgbClr val="0000FF"/>
                </a:solidFill>
              </a:rPr>
              <a:t>giác</a:t>
            </a:r>
            <a:r>
              <a:rPr lang="en-US" dirty="0">
                <a:solidFill>
                  <a:srgbClr val="0000FF"/>
                </a:solidFill>
              </a:rPr>
              <a:t> AOD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7097164" y="4185225"/>
            <a:ext cx="4544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* </a:t>
            </a:r>
            <a:r>
              <a:rPr lang="en-US" dirty="0" err="1">
                <a:solidFill>
                  <a:srgbClr val="0000FF"/>
                </a:solidFill>
              </a:rPr>
              <a:t>Cắt</a:t>
            </a:r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err="1">
                <a:solidFill>
                  <a:srgbClr val="0000FF"/>
                </a:solidFill>
              </a:rPr>
              <a:t>hình</a:t>
            </a:r>
            <a:r>
              <a:rPr lang="en-US" dirty="0">
                <a:solidFill>
                  <a:srgbClr val="0000FF"/>
                </a:solidFill>
              </a:rPr>
              <a:t> tam </a:t>
            </a:r>
            <a:r>
              <a:rPr lang="en-US" dirty="0" err="1">
                <a:solidFill>
                  <a:srgbClr val="0000FF"/>
                </a:solidFill>
              </a:rPr>
              <a:t>giác</a:t>
            </a:r>
            <a:r>
              <a:rPr lang="en-US" dirty="0">
                <a:solidFill>
                  <a:srgbClr val="0000FF"/>
                </a:solidFill>
              </a:rPr>
              <a:t> COD</a:t>
            </a: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848139" y="5592762"/>
            <a:ext cx="111450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* </a:t>
            </a:r>
            <a:r>
              <a:rPr lang="en-US" dirty="0" err="1">
                <a:solidFill>
                  <a:srgbClr val="0000FF"/>
                </a:solidFill>
              </a:rPr>
              <a:t>Ghép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với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hình</a:t>
            </a:r>
            <a:r>
              <a:rPr lang="en-US" dirty="0">
                <a:solidFill>
                  <a:srgbClr val="0000FF"/>
                </a:solidFill>
              </a:rPr>
              <a:t> tam </a:t>
            </a:r>
            <a:r>
              <a:rPr lang="en-US" dirty="0" err="1">
                <a:solidFill>
                  <a:srgbClr val="0000FF"/>
                </a:solidFill>
              </a:rPr>
              <a:t>giác</a:t>
            </a:r>
            <a:r>
              <a:rPr lang="en-US" dirty="0">
                <a:solidFill>
                  <a:srgbClr val="0000FF"/>
                </a:solidFill>
              </a:rPr>
              <a:t> ABC </a:t>
            </a:r>
            <a:r>
              <a:rPr lang="en-US" dirty="0" err="1">
                <a:solidFill>
                  <a:srgbClr val="0000FF"/>
                </a:solidFill>
              </a:rPr>
              <a:t>để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tạo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thành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hình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chữ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nhật</a:t>
            </a:r>
            <a:r>
              <a:rPr lang="en-US" dirty="0">
                <a:solidFill>
                  <a:srgbClr val="0000FF"/>
                </a:solidFill>
              </a:rPr>
              <a:t> MNCA.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588" y="234346"/>
            <a:ext cx="11362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= m; BD = n. </a:t>
            </a: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AOD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COD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MNCA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4336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sosceles Triangle 33"/>
          <p:cNvSpPr/>
          <p:nvPr/>
        </p:nvSpPr>
        <p:spPr>
          <a:xfrm>
            <a:off x="3432321" y="2223358"/>
            <a:ext cx="5222661" cy="1331537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048711" y="2230193"/>
            <a:ext cx="19412" cy="132470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58825" y="3561730"/>
            <a:ext cx="5222661" cy="683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49737" y="3038510"/>
            <a:ext cx="752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10295" y="1609398"/>
            <a:ext cx="9394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746814" y="3293286"/>
            <a:ext cx="657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54368" y="5050721"/>
            <a:ext cx="844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120230" y="3048695"/>
            <a:ext cx="657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auto">
          <a:xfrm rot="5400000">
            <a:off x="6686949" y="2944470"/>
            <a:ext cx="1345096" cy="2579616"/>
          </a:xfrm>
          <a:prstGeom prst="rtTriangle">
            <a:avLst/>
          </a:prstGeom>
          <a:solidFill>
            <a:srgbClr val="FFFF00"/>
          </a:solidFill>
          <a:ln w="28575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 rot="5400000" flipV="1">
            <a:off x="4110172" y="2951304"/>
            <a:ext cx="1345096" cy="2579616"/>
          </a:xfrm>
          <a:prstGeom prst="rtTriangle">
            <a:avLst/>
          </a:prstGeom>
          <a:solidFill>
            <a:srgbClr val="FFFF00"/>
          </a:solidFill>
          <a:ln w="28575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 rot="5400000" flipV="1">
            <a:off x="6726713" y="1625790"/>
            <a:ext cx="1345096" cy="2579616"/>
          </a:xfrm>
          <a:prstGeom prst="rtTriangle">
            <a:avLst/>
          </a:prstGeom>
          <a:noFill/>
          <a:ln w="38100" cap="sq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solidFill>
                <a:srgbClr val="FF0000"/>
              </a:solidFill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 rot="5400000">
            <a:off x="4050633" y="1612933"/>
            <a:ext cx="1345096" cy="2579616"/>
          </a:xfrm>
          <a:prstGeom prst="rtTriangle">
            <a:avLst/>
          </a:prstGeom>
          <a:noFill/>
          <a:ln w="38100" cap="sq">
            <a:solidFill>
              <a:srgbClr val="FF0000"/>
            </a:solidFill>
            <a:prstDash val="sysDash"/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4723181" y="2902346"/>
            <a:ext cx="2644832" cy="1338767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3" idx="5"/>
            <a:endCxn id="34" idx="1"/>
          </p:cNvCxnSpPr>
          <p:nvPr/>
        </p:nvCxnSpPr>
        <p:spPr>
          <a:xfrm flipH="1" flipV="1">
            <a:off x="4737986" y="2889127"/>
            <a:ext cx="2621511" cy="1345151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79933" y="1660480"/>
            <a:ext cx="752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dirty="0" smtClean="0">
                <a:solidFill>
                  <a:srgbClr val="0000FF"/>
                </a:solidFill>
              </a:rPr>
              <a:t>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746814" y="1670736"/>
            <a:ext cx="657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2800" dirty="0" smtClean="0">
                <a:solidFill>
                  <a:srgbClr val="0000FF"/>
                </a:solidFill>
              </a:rPr>
              <a:t>N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5" y="4115"/>
            <a:ext cx="1848869" cy="223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23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21419 -0.195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1.11111E-6 L -0.2155 -0.194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911</Words>
  <Application>Microsoft Office PowerPoint</Application>
  <PresentationFormat>Custom</PresentationFormat>
  <Paragraphs>239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DELL</cp:lastModifiedBy>
  <cp:revision>15</cp:revision>
  <dcterms:created xsi:type="dcterms:W3CDTF">2022-03-18T11:08:23Z</dcterms:created>
  <dcterms:modified xsi:type="dcterms:W3CDTF">2022-04-07T12:42:52Z</dcterms:modified>
</cp:coreProperties>
</file>