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1" r:id="rId4"/>
    <p:sldId id="263" r:id="rId5"/>
    <p:sldId id="264" r:id="rId6"/>
    <p:sldId id="265" r:id="rId7"/>
    <p:sldId id="266" r:id="rId8"/>
    <p:sldId id="267" r:id="rId9"/>
    <p:sldId id="26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1055-72B8-4A9C-81EA-EDEB939980B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73E43-0B50-4F11-9100-A3AD9B260F9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79D3-770E-499C-894A-1D5B19E117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443F-A8DF-4886-B0EC-9207A6CCFD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GIF"/><Relationship Id="rId7" Type="http://schemas.openxmlformats.org/officeDocument/2006/relationships/image" Target="../media/image6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1" Type="http://schemas.openxmlformats.org/officeDocument/2006/relationships/hyperlink" Target="http://www.glitter-graphic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image" Target="NULL" TargetMode="Externa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14624" y="2613485"/>
            <a:ext cx="1159908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SỐ 10 000 – LUYỆN TẬP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035649" y="173990"/>
            <a:ext cx="846034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VĨNH HÒA A</a:t>
            </a:r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2" descr="708245qq9tddswa1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38608" y="1581046"/>
            <a:ext cx="698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 : </a:t>
            </a:r>
            <a:r>
              <a:rPr lang="en-US" alt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TOÁN</a:t>
            </a:r>
            <a:endParaRPr lang="en-SG" alt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grpSp>
        <p:nvGrpSpPr>
          <p:cNvPr id="10" name="Group 18"/>
          <p:cNvGrpSpPr/>
          <p:nvPr/>
        </p:nvGrpSpPr>
        <p:grpSpPr bwMode="auto">
          <a:xfrm>
            <a:off x="8916670" y="4963160"/>
            <a:ext cx="3208020" cy="1894840"/>
            <a:chOff x="5225" y="9335"/>
            <a:chExt cx="2520" cy="1750"/>
          </a:xfrm>
        </p:grpSpPr>
        <p:sp>
          <p:nvSpPr>
            <p:cNvPr id="1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anose="020F0502020204030204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anose="020F0502020204030204" pitchFamily="34" charset="0"/>
              </a:endParaRPr>
            </a:p>
          </p:txBody>
        </p:sp>
      </p:grpSp>
      <p:pic>
        <p:nvPicPr>
          <p:cNvPr id="21" name="Picture 20" descr="979B5B5D2A124BE19ACD5CCEE1BA279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630" y="4901565"/>
            <a:ext cx="107505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gardg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05" y="4766945"/>
            <a:ext cx="5455920" cy="21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Daolua1-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3177">
            <a:off x="10061985" y="5848707"/>
            <a:ext cx="609116" cy="66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0376" y="1673771"/>
          <a:ext cx="2297113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1" imgW="3535680" imgH="4450080" progId="MS_ClipArt_Gallery.2">
                  <p:embed/>
                </p:oleObj>
              </mc:Choice>
              <mc:Fallback>
                <p:oleObj name="" r:id="rId11" imgW="3535680" imgH="4450080" progId="MS_ClipArt_Gallery.2">
                  <p:embed/>
                  <p:pic>
                    <p:nvPicPr>
                      <p:cNvPr id="0" name="Picture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6" y="1673771"/>
                        <a:ext cx="2297113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5520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727848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730836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2962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847529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847529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30284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209791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09791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206642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832962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44900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859467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59467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842222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21729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21729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218580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844900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26871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41438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41438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24193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203700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203700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200551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826871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227734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155686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203700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322864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392243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433255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475264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752600" y="-86499"/>
            <a:ext cx="8763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3575050" y="5319714"/>
            <a:ext cx="6858000" cy="992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anose="02020603050405020304" pitchFamily="18" charset="0"/>
              </a:rPr>
              <a:t>      Tính từ phải sang trái, bắt đầu từ hàng đơn vị.</a:t>
            </a:r>
            <a:endParaRPr lang="en-US" altLang="en-US" sz="30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2336800" y="1217614"/>
            <a:ext cx="7543800" cy="992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anose="02020603050405020304" pitchFamily="18" charset="0"/>
              </a:rPr>
              <a:t>    Muốn tính tổng các số có ba chữ số trong phạm vi 1000, ta thực hiện mấy bước?</a:t>
            </a:r>
            <a:endParaRPr lang="en-US" altLang="en-US" sz="30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03389" y="2622551"/>
            <a:ext cx="3743325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anose="02020603050405020304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anose="02020603050405020304" pitchFamily="18" charset="0"/>
              </a:rPr>
              <a:t>: Đặt tính</a:t>
            </a:r>
            <a:endParaRPr lang="en-US" altLang="en-US" sz="3000" b="1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3108326" y="4640264"/>
            <a:ext cx="3000375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anose="02020603050405020304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anose="02020603050405020304" pitchFamily="18" charset="0"/>
              </a:rPr>
              <a:t>: Tính</a:t>
            </a:r>
            <a:endParaRPr lang="en-US" altLang="en-US" sz="3000" b="1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9400382" y="5590382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59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8288" y="1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979739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-Hàng đơn vị thẳng cột hàng đơn vị. -Hàng chục thẳng cột hàng chục.</a:t>
            </a:r>
            <a:endParaRPr lang="en-US" altLang="en-US" sz="3000" b="1">
              <a:cs typeface="Times New Roman" panose="02020603050405020304" pitchFamily="18" charset="0"/>
            </a:endParaRP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2262189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anose="02020603050405020304" pitchFamily="18" charset="0"/>
              </a:rPr>
              <a:t>Toán</a:t>
            </a:r>
            <a:endParaRPr lang="en-GB" sz="2700" b="1">
              <a:cs typeface="Times New Roman" panose="02020603050405020304" pitchFamily="18" charset="0"/>
            </a:endParaRPr>
          </a:p>
          <a:p>
            <a:r>
              <a:rPr lang="en-GB" sz="2700" b="1">
                <a:solidFill>
                  <a:srgbClr val="FF0000"/>
                </a:solidFill>
                <a:cs typeface="Times New Roman" panose="02020603050405020304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21760">
            <a:off x="1598614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6536" y="742952"/>
            <a:ext cx="6643978" cy="44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552" y="2529682"/>
            <a:ext cx="3825649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663407" y="2822101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HĐ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9035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5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905000" y="293390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66985" y="295656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26912" y="431168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52740" y="431168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4555" y="295656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16783" y="431374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643555" y="295656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99196" y="295656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05000" y="43240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79342" y="428491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752600" y="-86499"/>
            <a:ext cx="8763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/>
          <p:cNvSpPr>
            <a:spLocks noChangeArrowheads="1"/>
          </p:cNvSpPr>
          <p:nvPr/>
        </p:nvSpPr>
        <p:spPr bwMode="auto">
          <a:xfrm>
            <a:off x="1378129" y="3673917"/>
            <a:ext cx="9568545" cy="838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smtClean="0">
                <a:solidFill>
                  <a:srgbClr val="0066FF"/>
                </a:solidFill>
              </a:rPr>
              <a:t>9300 </a:t>
            </a:r>
            <a:r>
              <a:rPr lang="en-US" altLang="vi-VN" sz="3600" dirty="0">
                <a:solidFill>
                  <a:srgbClr val="0066FF"/>
                </a:solidFill>
              </a:rPr>
              <a:t>; </a:t>
            </a:r>
            <a:r>
              <a:rPr lang="en-US" altLang="vi-VN" sz="3600" dirty="0" smtClean="0">
                <a:solidFill>
                  <a:srgbClr val="0066FF"/>
                </a:solidFill>
              </a:rPr>
              <a:t>        ;          ;            ;          ;          ; 9900.</a:t>
            </a:r>
            <a:endParaRPr lang="en-US" altLang="vi-VN" sz="3600" dirty="0">
              <a:solidFill>
                <a:srgbClr val="0066FF"/>
              </a:solidFill>
            </a:endParaRPr>
          </a:p>
        </p:txBody>
      </p:sp>
      <p:grpSp>
        <p:nvGrpSpPr>
          <p:cNvPr id="5132" name="Group 12"/>
          <p:cNvGrpSpPr/>
          <p:nvPr/>
        </p:nvGrpSpPr>
        <p:grpSpPr bwMode="auto">
          <a:xfrm>
            <a:off x="724987" y="1933196"/>
            <a:ext cx="9790611" cy="1276351"/>
            <a:chOff x="384" y="2304"/>
            <a:chExt cx="5088" cy="804"/>
          </a:xfrm>
        </p:grpSpPr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3600">
                  <a:solidFill>
                    <a:srgbClr val="FF0000"/>
                  </a:solidFill>
                </a:rPr>
                <a:t>2</a:t>
              </a:r>
              <a:endParaRPr lang="en-US" altLang="vi-VN" sz="3600">
                <a:solidFill>
                  <a:srgbClr val="FF0000"/>
                </a:solidFill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36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3600" dirty="0">
                  <a:solidFill>
                    <a:schemeClr val="tx2"/>
                  </a:solidFill>
                </a:rPr>
                <a:t> </a:t>
              </a:r>
              <a:r>
                <a:rPr lang="en-US" altLang="vi-VN" sz="36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3600" dirty="0">
                  <a:solidFill>
                    <a:schemeClr val="tx2"/>
                  </a:solidFill>
                </a:rPr>
                <a:t> </a:t>
              </a:r>
              <a:r>
                <a:rPr lang="en-US" altLang="vi-VN" sz="36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3600" dirty="0">
                  <a:solidFill>
                    <a:schemeClr val="tx2"/>
                  </a:solidFill>
                </a:rPr>
                <a:t> </a:t>
              </a:r>
              <a:r>
                <a:rPr lang="en-US" altLang="vi-VN" sz="36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3600" dirty="0">
                  <a:solidFill>
                    <a:schemeClr val="tx2"/>
                  </a:solidFill>
                </a:rPr>
                <a:t> </a:t>
              </a:r>
              <a:r>
                <a:rPr lang="en-US" altLang="vi-VN" sz="36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3600" dirty="0">
                  <a:solidFill>
                    <a:schemeClr val="tx2"/>
                  </a:solidFill>
                </a:rPr>
                <a:t> </a:t>
              </a:r>
              <a:r>
                <a:rPr lang="en-US" altLang="vi-VN" sz="36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36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36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3600" dirty="0">
                  <a:solidFill>
                    <a:schemeClr val="tx2"/>
                  </a:solidFill>
                </a:rPr>
                <a:t> 9900.</a:t>
              </a:r>
              <a:endParaRPr lang="en-US" altLang="vi-VN" sz="36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16705" y="3799542"/>
            <a:ext cx="11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017" y="3799542"/>
            <a:ext cx="138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795" y="3832663"/>
            <a:ext cx="13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5269" y="3832663"/>
            <a:ext cx="145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7437" y="3832663"/>
            <a:ext cx="12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752600" y="-86499"/>
            <a:ext cx="8763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47" y="633189"/>
            <a:ext cx="11263563" cy="4929411"/>
          </a:xfrm>
        </p:spPr>
        <p:txBody>
          <a:bodyPr/>
          <a:lstStyle/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9990.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1487488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6960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3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3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9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2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0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78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8967" y="5502248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52" y="5074921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752600" y="-86499"/>
            <a:ext cx="8763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22" y="1956526"/>
            <a:ext cx="10878164" cy="520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36" name="Oval 35"/>
          <p:cNvSpPr/>
          <p:nvPr/>
        </p:nvSpPr>
        <p:spPr>
          <a:xfrm>
            <a:off x="8506727" y="3689326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08321" y="413344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38170" y="358875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28240" y="4133449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23818" y="377004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69989" y="4305927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671991" y="3317658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0108905" y="4485983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3009541" y="591385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3472433" y="591385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4494038" y="524621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4148004" y="524621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5866157" y="558768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9539934" y="522332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10488544" y="521014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10239384" y="520545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8203245" y="562950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7824192" y="564167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9150150" y="520963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6669973" y="506491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7020211" y="504400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5504304" y="558768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919536" y="3630817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639616" y="3630817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1988234" y="338303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828801" y="29972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43201" y="29972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52600" y="106541"/>
            <a:ext cx="8763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0" grpId="0" bldLvl="0" animBg="1"/>
      <p:bldP spid="4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/>
          <p:cNvGrpSpPr/>
          <p:nvPr/>
        </p:nvGrpSpPr>
        <p:grpSpPr bwMode="auto">
          <a:xfrm>
            <a:off x="690152" y="129268"/>
            <a:ext cx="9943011" cy="1554163"/>
            <a:chOff x="384" y="2304"/>
            <a:chExt cx="5088" cy="979"/>
          </a:xfrm>
        </p:grpSpPr>
        <p:sp>
          <p:nvSpPr>
            <p:cNvPr id="12335" name="Oval 24"/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3600">
                  <a:solidFill>
                    <a:srgbClr val="FF0000"/>
                  </a:solidFill>
                </a:rPr>
                <a:t>5</a:t>
              </a:r>
              <a:endParaRPr lang="en-US" altLang="vi-VN" sz="3600">
                <a:solidFill>
                  <a:srgbClr val="FF0000"/>
                </a:solidFill>
              </a:endParaRPr>
            </a:p>
          </p:txBody>
        </p:sp>
        <p:sp>
          <p:nvSpPr>
            <p:cNvPr id="12336" name="Text Box 25"/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36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3600" dirty="0">
                  <a:solidFill>
                    <a:srgbClr val="0066FF"/>
                  </a:solidFill>
                </a:rPr>
                <a:t> 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3600" dirty="0">
                  <a:solidFill>
                    <a:srgbClr val="0066FF"/>
                  </a:solidFill>
                </a:rPr>
                <a:t>,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3600" dirty="0">
                  <a:solidFill>
                    <a:srgbClr val="0066FF"/>
                  </a:solidFill>
                </a:rPr>
                <a:t> </a:t>
              </a:r>
              <a:r>
                <a:rPr lang="en-US" altLang="vi-VN" sz="36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3600" dirty="0">
                  <a:solidFill>
                    <a:srgbClr val="0066FF"/>
                  </a:solidFill>
                </a:rPr>
                <a:t> :</a:t>
              </a:r>
              <a:endParaRPr lang="en-US" altLang="vi-VN" sz="3600" dirty="0">
                <a:solidFill>
                  <a:srgbClr val="0066FF"/>
                </a:solidFill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0066FF"/>
                  </a:solidFill>
                </a:rPr>
                <a:t> 2665 ; 2002 ; 1999 ; 9999 ; 6890.</a:t>
              </a:r>
              <a:endParaRPr lang="en-US" altLang="vi-VN" sz="3600" dirty="0">
                <a:solidFill>
                  <a:srgbClr val="0066FF"/>
                </a:solidFill>
              </a:endParaRPr>
            </a:p>
          </p:txBody>
        </p:sp>
      </p:grpSp>
      <p:graphicFrame>
        <p:nvGraphicFramePr>
          <p:cNvPr id="7395" name="Group 227"/>
          <p:cNvGraphicFramePr>
            <a:graphicFrameLocks noGrp="1"/>
          </p:cNvGraphicFramePr>
          <p:nvPr/>
        </p:nvGraphicFramePr>
        <p:xfrm>
          <a:off x="2097182" y="1908628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/>
                <a:gridCol w="2311400"/>
                <a:gridCol w="2362200"/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96" name="Text Box 228"/>
          <p:cNvSpPr txBox="1">
            <a:spLocks noChangeArrowheads="1"/>
          </p:cNvSpPr>
          <p:nvPr/>
        </p:nvSpPr>
        <p:spPr bwMode="auto">
          <a:xfrm>
            <a:off x="2813866" y="245949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  <a:endParaRPr lang="en-US" altLang="vi-VN" sz="2800">
              <a:solidFill>
                <a:srgbClr val="0066FF"/>
              </a:solidFill>
            </a:endParaRPr>
          </a:p>
        </p:txBody>
      </p:sp>
      <p:sp>
        <p:nvSpPr>
          <p:cNvPr id="12324" name="Text Box 229"/>
          <p:cNvSpPr txBox="1">
            <a:spLocks noChangeArrowheads="1"/>
          </p:cNvSpPr>
          <p:nvPr/>
        </p:nvSpPr>
        <p:spPr bwMode="auto">
          <a:xfrm>
            <a:off x="7770907" y="3254829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/>
          <p:cNvSpPr txBox="1">
            <a:spLocks noChangeArrowheads="1"/>
          </p:cNvSpPr>
          <p:nvPr/>
        </p:nvSpPr>
        <p:spPr bwMode="auto">
          <a:xfrm>
            <a:off x="7586036" y="2966194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7399" name="Text Box 231"/>
          <p:cNvSpPr txBox="1">
            <a:spLocks noChangeArrowheads="1"/>
          </p:cNvSpPr>
          <p:nvPr/>
        </p:nvSpPr>
        <p:spPr bwMode="auto">
          <a:xfrm>
            <a:off x="7575645" y="245112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7400" name="Text Box 232"/>
          <p:cNvSpPr txBox="1">
            <a:spLocks noChangeArrowheads="1"/>
          </p:cNvSpPr>
          <p:nvPr/>
        </p:nvSpPr>
        <p:spPr bwMode="auto">
          <a:xfrm>
            <a:off x="2826277" y="2998954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7401" name="Text Box 233"/>
          <p:cNvSpPr txBox="1">
            <a:spLocks noChangeArrowheads="1"/>
          </p:cNvSpPr>
          <p:nvPr/>
        </p:nvSpPr>
        <p:spPr bwMode="auto">
          <a:xfrm>
            <a:off x="2864377" y="3515471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  <a:endParaRPr lang="en-US" altLang="vi-VN" sz="2800">
              <a:solidFill>
                <a:srgbClr val="0066FF"/>
              </a:solidFill>
            </a:endParaRPr>
          </a:p>
        </p:txBody>
      </p:sp>
      <p:sp>
        <p:nvSpPr>
          <p:cNvPr id="7402" name="Text Box 234"/>
          <p:cNvSpPr txBox="1">
            <a:spLocks noChangeArrowheads="1"/>
          </p:cNvSpPr>
          <p:nvPr/>
        </p:nvSpPr>
        <p:spPr bwMode="auto">
          <a:xfrm>
            <a:off x="7651845" y="5134429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  <a:endParaRPr lang="en-US" altLang="vi-VN" sz="2800">
              <a:solidFill>
                <a:schemeClr val="bg1"/>
              </a:solidFill>
            </a:endParaRPr>
          </a:p>
        </p:txBody>
      </p:sp>
      <p:sp>
        <p:nvSpPr>
          <p:cNvPr id="7403" name="Text Box 235"/>
          <p:cNvSpPr txBox="1">
            <a:spLocks noChangeArrowheads="1"/>
          </p:cNvSpPr>
          <p:nvPr/>
        </p:nvSpPr>
        <p:spPr bwMode="auto">
          <a:xfrm>
            <a:off x="7637990" y="353942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7404" name="Text Box 236"/>
          <p:cNvSpPr txBox="1">
            <a:spLocks noChangeArrowheads="1"/>
          </p:cNvSpPr>
          <p:nvPr/>
        </p:nvSpPr>
        <p:spPr bwMode="auto">
          <a:xfrm>
            <a:off x="2864377" y="4115835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7405" name="Text Box 237"/>
          <p:cNvSpPr txBox="1">
            <a:spLocks noChangeArrowheads="1"/>
          </p:cNvSpPr>
          <p:nvPr/>
        </p:nvSpPr>
        <p:spPr bwMode="auto">
          <a:xfrm>
            <a:off x="7485590" y="4067844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7406" name="Text Box 238"/>
          <p:cNvSpPr txBox="1">
            <a:spLocks noChangeArrowheads="1"/>
          </p:cNvSpPr>
          <p:nvPr/>
        </p:nvSpPr>
        <p:spPr bwMode="auto">
          <a:xfrm>
            <a:off x="2826277" y="464403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  <a:endParaRPr lang="en-US" altLang="vi-VN" sz="2800">
              <a:solidFill>
                <a:srgbClr val="0066FF"/>
              </a:solidFill>
            </a:endParaRPr>
          </a:p>
        </p:txBody>
      </p:sp>
      <p:sp>
        <p:nvSpPr>
          <p:cNvPr id="20" name="Text Box 237"/>
          <p:cNvSpPr txBox="1">
            <a:spLocks noChangeArrowheads="1"/>
          </p:cNvSpPr>
          <p:nvPr/>
        </p:nvSpPr>
        <p:spPr bwMode="auto">
          <a:xfrm>
            <a:off x="7485590" y="4591611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  <a:endParaRPr lang="en-US" altLang="vi-VN" sz="2800" dirty="0">
              <a:solidFill>
                <a:srgbClr val="0066FF"/>
              </a:solidFill>
            </a:endParaRPr>
          </a:p>
        </p:txBody>
      </p:sp>
      <p:sp>
        <p:nvSpPr>
          <p:cNvPr id="18" name="Rounded Rectangle 22"/>
          <p:cNvSpPr/>
          <p:nvPr/>
        </p:nvSpPr>
        <p:spPr>
          <a:xfrm>
            <a:off x="824251" y="5345340"/>
            <a:ext cx="10684125" cy="1328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46766" y="5451015"/>
            <a:ext cx="102530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2501901" y="1362076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3117853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1917702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152400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2245534" y="1223538"/>
            <a:ext cx="81263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4090160" y="3439469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9"/>
    </mc:Choice>
    <mc:Fallback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WPS Presentation</Application>
  <PresentationFormat>Widescreen</PresentationFormat>
  <Paragraphs>230</Paragraphs>
  <Slides>9</Slides>
  <Notes>4</Notes>
  <HiddenSlides>0</HiddenSlides>
  <MMClips>3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Times New Roman</vt:lpstr>
      <vt:lpstr>Arial-Rounded</vt:lpstr>
      <vt:lpstr>Segoe Print</vt:lpstr>
      <vt:lpstr>VnBangkok</vt:lpstr>
      <vt:lpstr>Calibri</vt:lpstr>
      <vt:lpstr>Microsoft YaHei</vt:lpstr>
      <vt:lpstr>Arial Unicode MS</vt:lpstr>
      <vt:lpstr>Calibri Light</vt:lpstr>
      <vt:lpstr>Office Theme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 PV</cp:lastModifiedBy>
  <cp:revision>10</cp:revision>
  <dcterms:created xsi:type="dcterms:W3CDTF">2022-01-12T11:46:00Z</dcterms:created>
  <dcterms:modified xsi:type="dcterms:W3CDTF">2022-01-21T13:22:14Z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9330FAE3A01248F580988E3BA2E88502</vt:lpwstr>
  </property>
  <property fmtid="{D5CDD505-2E9C-101B-9397-08002B2CF9AE}" pid="3" name="KSOProductBuildVer">
    <vt:lpwstr>1033-11.2.0.10463</vt:lpwstr>
  </property>
</Properties>
</file>