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wmf" ContentType="image/x-wm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F7CA7-8150-44EA-8911-103726304C3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F1AE7-745C-4546-B0B3-6BBC0BEC900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GIF"/><Relationship Id="rId7" Type="http://schemas.openxmlformats.org/officeDocument/2006/relationships/image" Target="../media/image6.wmf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2" Type="http://schemas.openxmlformats.org/officeDocument/2006/relationships/slideLayout" Target="../slideLayouts/slideLayout2.xml"/><Relationship Id="rId11" Type="http://schemas.openxmlformats.org/officeDocument/2006/relationships/image" Target="../media/image9.png"/><Relationship Id="rId10" Type="http://schemas.openxmlformats.org/officeDocument/2006/relationships/slide" Target="slide3.xml"/><Relationship Id="rId1" Type="http://schemas.openxmlformats.org/officeDocument/2006/relationships/hyperlink" Target="http://www.glitter-graphics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GIF"/><Relationship Id="rId1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214516" y="2912943"/>
            <a:ext cx="11599081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en-US" sz="6600" b="1" dirty="0" smtClean="0">
                <a:solidFill>
                  <a:srgbClr val="660066"/>
                </a:solidFill>
              </a:rPr>
              <a:t>   </a:t>
            </a:r>
            <a:r>
              <a:rPr lang="vi-VN" sz="6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Nhân hóa. Ôn tập cách đặt và </a:t>
            </a:r>
            <a:endParaRPr lang="vi-VN" sz="6600" b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>
              <a:defRPr/>
            </a:pPr>
            <a:r>
              <a:rPr lang="vi-VN" sz="6600" b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trả lời câu hỏi </a:t>
            </a:r>
            <a:r>
              <a:rPr lang="vi-VN" sz="6600" b="1" i="1" kern="10" dirty="0">
                <a:ln w="9525">
                  <a:solidFill>
                    <a:srgbClr val="FF00FF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Khi nào? </a:t>
            </a:r>
            <a:endParaRPr lang="vi-VN" sz="6600" b="1" i="1" kern="10" dirty="0">
              <a:ln w="9525">
                <a:solidFill>
                  <a:srgbClr val="FF00FF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4" name="WordArt 3"/>
          <p:cNvSpPr>
            <a:spLocks noChangeArrowheads="1" noChangeShapeType="1" noTextEdit="1"/>
          </p:cNvSpPr>
          <p:nvPr/>
        </p:nvSpPr>
        <p:spPr bwMode="auto">
          <a:xfrm>
            <a:off x="1783554" y="130810"/>
            <a:ext cx="8460346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VĨNH HÒA A</a:t>
            </a:r>
            <a:endParaRPr lang="en-US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6" name="Picture 2" descr="708245qq9tddswa1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792" y="5283806"/>
            <a:ext cx="2125014" cy="17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522991" y="2257338"/>
            <a:ext cx="698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 : </a:t>
            </a: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LUYỆN TỪ VÀ CÂU</a:t>
            </a:r>
            <a:endParaRPr lang="en-US" sz="3200" b="1" kern="1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8" name="Group 18"/>
          <p:cNvGrpSpPr/>
          <p:nvPr/>
        </p:nvGrpSpPr>
        <p:grpSpPr bwMode="auto">
          <a:xfrm>
            <a:off x="8896350" y="5250180"/>
            <a:ext cx="3208020" cy="1535430"/>
            <a:chOff x="5225" y="9335"/>
            <a:chExt cx="2520" cy="1750"/>
          </a:xfrm>
        </p:grpSpPr>
        <p:sp>
          <p:nvSpPr>
            <p:cNvPr id="9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noFill/>
              <a:rou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0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5" tIns="45718" rIns="91435" bIns="45718"/>
            <a:lstStyle/>
            <a:p>
              <a:pPr algn="r"/>
              <a:r>
                <a:rPr lang="en-US" sz="800" b="1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sz="48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anose="020F0502020204030204" pitchFamily="34" charset="0"/>
              </a:endParaRP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anose="020F0502020204030204" pitchFamily="34" charset="0"/>
              </a:endParaRPr>
            </a:p>
          </p:txBody>
        </p:sp>
      </p:grpSp>
      <p:pic>
        <p:nvPicPr>
          <p:cNvPr id="19" name="Picture 18" descr="979B5B5D2A124BE19ACD5CCEE1BA279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630" y="5251450"/>
            <a:ext cx="1075055" cy="1494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8" descr="gardg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05" y="5166995"/>
            <a:ext cx="5455920" cy="1710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" descr="Bauernbar">
            <a:hlinkClick r:id="rId10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" y="1076960"/>
            <a:ext cx="4572000" cy="118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 tập 1</a:t>
            </a:r>
            <a:r>
              <a:rPr lang="vi-VN" sz="40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: Đọc hai khổ thơ dưới đây và trả lời câu hỏi:</a:t>
            </a:r>
            <a:endParaRPr lang="vi-VN" sz="4000" b="1" dirty="0">
              <a:solidFill>
                <a:srgbClr val="FF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1200" y="990600"/>
            <a:ext cx="5276144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5" b="1" dirty="0">
                <a:latin typeface="+mj-lt"/>
                <a:cs typeface="Arial" panose="020B0604020202020204" pitchFamily="34" charset="0"/>
              </a:rPr>
              <a:t>Mặt trời gác núi</a:t>
            </a:r>
            <a:endParaRPr lang="vi-VN" sz="4265" b="1" dirty="0">
              <a:latin typeface="+mj-lt"/>
              <a:cs typeface="Arial" panose="020B0604020202020204" pitchFamily="34" charset="0"/>
            </a:endParaRPr>
          </a:p>
          <a:p>
            <a:r>
              <a:rPr lang="vi-VN" sz="4265" b="1" dirty="0">
                <a:latin typeface="+mj-lt"/>
                <a:cs typeface="Arial" panose="020B0604020202020204" pitchFamily="34" charset="0"/>
              </a:rPr>
              <a:t>Bóng tối lan dần</a:t>
            </a:r>
            <a:endParaRPr lang="vi-VN" sz="4265" b="1" dirty="0">
              <a:latin typeface="+mj-lt"/>
              <a:cs typeface="Arial" panose="020B0604020202020204" pitchFamily="34" charset="0"/>
            </a:endParaRPr>
          </a:p>
          <a:p>
            <a:r>
              <a:rPr lang="vi-VN" sz="4265" b="1" dirty="0">
                <a:latin typeface="+mj-lt"/>
                <a:cs typeface="Arial" panose="020B0604020202020204" pitchFamily="34" charset="0"/>
              </a:rPr>
              <a:t>Anh Đóm chuyên cần</a:t>
            </a:r>
            <a:endParaRPr lang="vi-VN" sz="4265" b="1" dirty="0">
              <a:latin typeface="+mj-lt"/>
              <a:cs typeface="Arial" panose="020B0604020202020204" pitchFamily="34" charset="0"/>
            </a:endParaRPr>
          </a:p>
          <a:p>
            <a:r>
              <a:rPr lang="vi-VN" sz="4265" b="1" dirty="0">
                <a:latin typeface="+mj-lt"/>
                <a:cs typeface="Arial" panose="020B0604020202020204" pitchFamily="34" charset="0"/>
              </a:rPr>
              <a:t>Lên đèn đi gác.</a:t>
            </a:r>
            <a:endParaRPr lang="vi-VN" sz="4265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65455" y="990602"/>
            <a:ext cx="4869744" cy="2718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5" b="1" dirty="0">
                <a:latin typeface="+mj-lt"/>
              </a:rPr>
              <a:t>Theo làn gió mát</a:t>
            </a:r>
            <a:endParaRPr lang="vi-VN" sz="4265" b="1" dirty="0">
              <a:latin typeface="+mj-lt"/>
            </a:endParaRPr>
          </a:p>
          <a:p>
            <a:r>
              <a:rPr lang="vi-VN" sz="4265" b="1" dirty="0">
                <a:latin typeface="+mj-lt"/>
              </a:rPr>
              <a:t>Đóm đi rất êm,</a:t>
            </a:r>
            <a:endParaRPr lang="vi-VN" sz="4265" b="1" dirty="0">
              <a:latin typeface="+mj-lt"/>
            </a:endParaRPr>
          </a:p>
          <a:p>
            <a:r>
              <a:rPr lang="vi-VN" sz="4265" b="1" dirty="0">
                <a:latin typeface="+mj-lt"/>
              </a:rPr>
              <a:t>Đi suốt một đêm</a:t>
            </a:r>
            <a:endParaRPr lang="vi-VN" sz="4265" b="1" dirty="0">
              <a:latin typeface="+mj-lt"/>
            </a:endParaRPr>
          </a:p>
          <a:p>
            <a:r>
              <a:rPr lang="vi-VN" sz="4265" b="1" dirty="0">
                <a:latin typeface="+mj-lt"/>
              </a:rPr>
              <a:t>Lo cho người ngủ.</a:t>
            </a:r>
            <a:endParaRPr lang="vi-VN" sz="4265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0" y="3632201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1" dirty="0">
                <a:latin typeface="+mj-lt"/>
                <a:cs typeface="Arial" panose="020B0604020202020204" pitchFamily="34" charset="0"/>
              </a:rPr>
              <a:t>Võ Quảng</a:t>
            </a:r>
            <a:endParaRPr lang="vi-VN" sz="32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4343400"/>
            <a:ext cx="12192000" cy="7489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5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a) Con đom đóm được gọi bằng gì?</a:t>
            </a:r>
            <a:endParaRPr lang="vi-VN" sz="4265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5359401"/>
            <a:ext cx="12081401" cy="1405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5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b) Tính nết và hoạt động của đom đóm được tả bằng những từ ngữ nào?</a:t>
            </a:r>
            <a:endParaRPr lang="vi-VN" sz="4265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3200" y="3429001"/>
          <a:ext cx="11785600" cy="3137746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156697"/>
                <a:gridCol w="3405191"/>
                <a:gridCol w="5223712"/>
              </a:tblGrid>
              <a:tr h="1303623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34123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/>
                    </a:p>
                    <a:p>
                      <a:r>
                        <a:rPr lang="vi-VN" sz="2800" dirty="0"/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1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Đọc hai khổ thơ dưới đây và trả lời câu hỏi: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0" y="889000"/>
            <a:ext cx="4869744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gác núi</a:t>
            </a:r>
            <a:endParaRPr lang="vi-VN" sz="37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Bóng tối lan dần</a:t>
            </a:r>
            <a:endParaRPr lang="vi-VN" sz="37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Anh Đóm chuyên cần</a:t>
            </a:r>
            <a:endParaRPr lang="vi-VN" sz="37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Lên đèn đi gác.</a:t>
            </a:r>
            <a:endParaRPr lang="vi-VN" sz="37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889000"/>
            <a:ext cx="4869744" cy="239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làn gió mát</a:t>
            </a:r>
            <a:endParaRPr lang="vi-VN" sz="37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Đóm đi rất êm,</a:t>
            </a:r>
            <a:endParaRPr lang="vi-VN" sz="37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Đi suốt một đêm</a:t>
            </a:r>
            <a:endParaRPr lang="vi-VN" sz="37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735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 cho người ngủ.</a:t>
            </a:r>
            <a:endParaRPr lang="vi-VN" sz="3735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01" y="3429000"/>
            <a:ext cx="314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đom đóm được gọi </a:t>
            </a:r>
            <a:r>
              <a:rPr lang="vi-VN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429000"/>
            <a:ext cx="34117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nết của đom đóm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21600" y="3429000"/>
            <a:ext cx="3106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của đom đóm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1" y="5156200"/>
            <a:ext cx="273716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7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</a:t>
            </a:r>
            <a:endParaRPr lang="en-US" sz="37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9601" y="5210979"/>
            <a:ext cx="3393468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7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 cần </a:t>
            </a:r>
            <a:endParaRPr lang="en-US" sz="37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07201" y="4749801"/>
            <a:ext cx="5140335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 đèn, đi gác, đi rất êm, đi suốt đêm, lo cho người ngủ.</a:t>
            </a:r>
            <a:endParaRPr lang="en-US" sz="373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988800" cy="18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735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2</a:t>
            </a:r>
            <a:r>
              <a:rPr lang="vi-VN" sz="3735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Trong bài thơ </a:t>
            </a:r>
            <a:r>
              <a:rPr lang="vi-VN" sz="3735" b="1" i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Anh Đom Đóm </a:t>
            </a:r>
            <a:r>
              <a:rPr lang="vi-VN" sz="3735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(đã học trong học kì I), còn những con vật nào nữa được gọi và tả như người (nhân hóa) ?</a:t>
            </a:r>
            <a:endParaRPr lang="vi-VN" sz="3735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32000" y="1193800"/>
            <a:ext cx="3657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908800" y="1193800"/>
            <a:ext cx="355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31373" y="2397081"/>
          <a:ext cx="11503977" cy="42002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72341"/>
                <a:gridCol w="3360373"/>
                <a:gridCol w="5071263"/>
              </a:tblGrid>
              <a:tr h="1319951"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866575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013747"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  <a:p>
                      <a:r>
                        <a:rPr lang="vi-VN" sz="2800" dirty="0">
                          <a:solidFill>
                            <a:srgbClr val="002060"/>
                          </a:solidFill>
                          <a:latin typeface="+mj-lt"/>
                        </a:rPr>
                        <a:t>     </a:t>
                      </a:r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21920" marR="12192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99240" y="2404389"/>
            <a:ext cx="288032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5" dirty="0">
                <a:solidFill>
                  <a:srgbClr val="FF0000"/>
                </a:solidFill>
                <a:latin typeface="+mj-lt"/>
              </a:rPr>
              <a:t>Tên các con vật</a:t>
            </a:r>
            <a:endParaRPr lang="en-US" sz="3735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9723" y="2445301"/>
            <a:ext cx="3106947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5" dirty="0">
                <a:solidFill>
                  <a:srgbClr val="FF0000"/>
                </a:solidFill>
                <a:latin typeface="+mj-lt"/>
              </a:rPr>
              <a:t>Các con vật được gọi bằng</a:t>
            </a:r>
            <a:endParaRPr lang="en-US" sz="3735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16800" y="2413000"/>
            <a:ext cx="4320480" cy="12412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5" dirty="0">
                <a:solidFill>
                  <a:srgbClr val="FF0000"/>
                </a:solidFill>
                <a:latin typeface="+mj-lt"/>
              </a:rPr>
              <a:t>Các con vật được tả như tả người</a:t>
            </a:r>
            <a:endParaRPr lang="en-US" sz="3735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5413" y="4345940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5" dirty="0">
                <a:latin typeface="+mj-lt"/>
              </a:rPr>
              <a:t>Cò Bợ</a:t>
            </a:r>
            <a:endParaRPr lang="en-US" sz="3735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79776" y="4293096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5" dirty="0">
                <a:latin typeface="+mj-lt"/>
              </a:rPr>
              <a:t>Chị </a:t>
            </a:r>
            <a:endParaRPr lang="en-US" sz="3735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13600" y="3733801"/>
            <a:ext cx="4416491" cy="181569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3735" dirty="0">
                <a:latin typeface="+mj-lt"/>
              </a:rPr>
              <a:t>Ru con: Ru hỡi/ Ru hời?/ Hỡi bé tôi ơi/ Ngủ cho ngon giấc </a:t>
            </a:r>
            <a:endParaRPr lang="en-US" sz="3735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5413" y="5805264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5" dirty="0">
                <a:latin typeface="+mj-lt"/>
              </a:rPr>
              <a:t>Vạc</a:t>
            </a:r>
            <a:endParaRPr lang="en-US" sz="3735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112553" y="5858108"/>
            <a:ext cx="2319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5" dirty="0">
                <a:latin typeface="+mj-lt"/>
              </a:rPr>
              <a:t>Thím </a:t>
            </a:r>
            <a:endParaRPr lang="en-US" sz="3735" dirty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8182" y="5805265"/>
            <a:ext cx="3486263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5" dirty="0">
                <a:latin typeface="+mj-lt"/>
              </a:rPr>
              <a:t>Lặng lẽ mò tôm</a:t>
            </a:r>
            <a:endParaRPr lang="en-US" sz="3735" dirty="0">
              <a:latin typeface="+mj-lt"/>
            </a:endParaRPr>
          </a:p>
        </p:txBody>
      </p:sp>
      <p:pic>
        <p:nvPicPr>
          <p:cNvPr id="1026" name="Picture 2" descr="Hình ảnh có liên qua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015" y="2441825"/>
            <a:ext cx="6144683" cy="4475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ết quả hình ảnh cho hình ảnh con vạ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68" y="2441740"/>
            <a:ext cx="7224105" cy="446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59829" y="6165304"/>
            <a:ext cx="2880320" cy="6667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735" b="1" dirty="0">
                <a:solidFill>
                  <a:srgbClr val="FF0000"/>
                </a:solidFill>
                <a:latin typeface="+mj-lt"/>
              </a:rPr>
              <a:t> Con Vạc</a:t>
            </a:r>
            <a:endParaRPr lang="en-US" sz="3735" b="1" dirty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203200" y="1803400"/>
            <a:ext cx="101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 animBg="1"/>
      <p:bldP spid="17" grpId="1" animBg="1"/>
      <p:bldP spid="17" grpId="2" animBg="1"/>
      <p:bldP spid="17" grpId="3" animBg="1"/>
      <p:bldP spid="17" grpId="4" animBg="1"/>
      <p:bldP spid="18" grpId="0" bldLvl="0" animBg="1"/>
      <p:bldP spid="18" grpId="1" bldLvl="0" animBg="1"/>
      <p:bldP spid="18" grpId="2" bldLvl="0" animBg="1"/>
      <p:bldP spid="18" grpId="3" bldLvl="0" animBg="1"/>
      <p:bldP spid="18" grpId="4" bldLvl="0" animBg="1"/>
      <p:bldP spid="19" grpId="0" animBg="1"/>
      <p:bldP spid="19" grpId="1" animBg="1"/>
      <p:bldP spid="19" grpId="2" animBg="1"/>
      <p:bldP spid="19" grpId="3" animBg="1"/>
      <p:bldP spid="19" grpId="4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2" grpId="3" animBg="1"/>
      <p:bldP spid="22" grpId="4" animBg="1"/>
      <p:bldP spid="23" grpId="0" animBg="1"/>
      <p:bldP spid="23" grpId="1" animBg="1"/>
      <p:bldP spid="23" grpId="2" animBg="1"/>
      <p:bldP spid="23" grpId="3" animBg="1"/>
      <p:bldP spid="23" grpId="4" animBg="1"/>
      <p:bldP spid="24" grpId="0" animBg="1"/>
      <p:bldP spid="24" grpId="1" animBg="1"/>
      <p:bldP spid="24" grpId="2" animBg="1"/>
      <p:bldP spid="25" grpId="0" animBg="1"/>
      <p:bldP spid="25" grpId="1" animBg="1"/>
      <p:bldP spid="25" grpId="2" animBg="1"/>
      <p:bldP spid="25" grpId="3" animBg="1"/>
      <p:bldP spid="26" grpId="0" animBg="1"/>
      <p:bldP spid="26" grpId="1" animBg="1"/>
      <p:bldP spid="26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641600" y="279401"/>
            <a:ext cx="6502400" cy="7480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5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US" altLang="vi-VN" sz="4265" b="1" dirty="0">
                <a:solidFill>
                  <a:srgbClr val="0000FF"/>
                </a:solidFill>
                <a:latin typeface="+mj-lt"/>
              </a:rPr>
              <a:t>N</a:t>
            </a:r>
            <a:r>
              <a:rPr lang="vi-VN" sz="4265" b="1" dirty="0">
                <a:solidFill>
                  <a:srgbClr val="0000FF"/>
                </a:solidFill>
                <a:latin typeface="+mj-lt"/>
              </a:rPr>
              <a:t>hân hóa là gì?</a:t>
            </a:r>
            <a:endParaRPr lang="vi-VN" sz="4265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Flowchart: Preparation 11"/>
          <p:cNvSpPr/>
          <p:nvPr/>
        </p:nvSpPr>
        <p:spPr>
          <a:xfrm>
            <a:off x="0" y="1193800"/>
            <a:ext cx="11887200" cy="20320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33600" y="1193800"/>
            <a:ext cx="8128000" cy="1877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865" b="1" u="sng" dirty="0">
                <a:solidFill>
                  <a:srgbClr val="FF0000"/>
                </a:solidFill>
                <a:latin typeface="+mj-lt"/>
              </a:rPr>
              <a:t>Nhân hóa</a:t>
            </a:r>
            <a:r>
              <a:rPr lang="vi-VN" sz="3865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3865" b="1" dirty="0">
                <a:latin typeface="+mj-lt"/>
              </a:rPr>
              <a:t>là</a:t>
            </a:r>
            <a:r>
              <a:rPr lang="vi-VN" sz="3865" dirty="0">
                <a:latin typeface="+mj-lt"/>
              </a:rPr>
              <a:t> </a:t>
            </a:r>
            <a:r>
              <a:rPr lang="vi-VN" sz="3865" b="1" dirty="0">
                <a:latin typeface="+mj-lt"/>
              </a:rPr>
              <a:t>gọi hoặc tả con vật, cây cối, đồ vật,... bằng những từ ngữ vốn được dùng để gọi hoặc tả con người</a:t>
            </a:r>
            <a:r>
              <a:rPr lang="vi-VN" sz="3865" dirty="0">
                <a:latin typeface="+mj-lt"/>
              </a:rPr>
              <a:t>.</a:t>
            </a:r>
            <a:endParaRPr lang="en-US" sz="3865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1" y="3327400"/>
            <a:ext cx="10232543" cy="14056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265" b="1" dirty="0">
                <a:solidFill>
                  <a:srgbClr val="0000FF"/>
                </a:solidFill>
                <a:latin typeface="+mj-lt"/>
              </a:rPr>
              <a:t> - Vì sao có thể nói hình ảnh của Cò bợ và Vạc là những hình ảnh nhân hóa?</a:t>
            </a:r>
            <a:endParaRPr lang="vi-VN" sz="4265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Flowchart: Preparation 18"/>
          <p:cNvSpPr/>
          <p:nvPr/>
        </p:nvSpPr>
        <p:spPr>
          <a:xfrm>
            <a:off x="0" y="4851400"/>
            <a:ext cx="12192000" cy="2006600"/>
          </a:xfrm>
          <a:prstGeom prst="flowChartPreparat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35201" y="4851400"/>
            <a:ext cx="7992969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865" b="1" dirty="0">
                <a:latin typeface="+mj-lt"/>
              </a:rPr>
              <a:t>Vì Cò Bợ và Vạc được gọi như người bằng những từ ngữ tả người:</a:t>
            </a:r>
            <a:endParaRPr lang="en-US" sz="3865" b="1" dirty="0">
              <a:latin typeface="+mj-lt"/>
            </a:endParaRPr>
          </a:p>
          <a:p>
            <a:pPr algn="ctr"/>
            <a:r>
              <a:rPr lang="vi-VN" sz="3865" b="1" dirty="0">
                <a:latin typeface="+mj-lt"/>
              </a:rPr>
              <a:t> </a:t>
            </a:r>
            <a:r>
              <a:rPr lang="vi-VN" sz="3865" b="1" dirty="0">
                <a:latin typeface="+mj-lt"/>
              </a:rPr>
              <a:t>ru con, lặng lẽ mò tôm.</a:t>
            </a:r>
            <a:endParaRPr lang="en-US" sz="3865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3200" y="1397000"/>
            <a:ext cx="115824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0000FF"/>
                </a:solidFill>
                <a:latin typeface="+mj-lt"/>
              </a:rPr>
              <a:t> - Đặt câu có sử dụng biện pháp nhân hóa?</a:t>
            </a:r>
            <a:endParaRPr lang="vi-VN" sz="48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3200" y="2717800"/>
            <a:ext cx="11582400" cy="156966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800" b="1" dirty="0">
                <a:latin typeface="+mj-lt"/>
              </a:rPr>
              <a:t>Cổng trường đang dang rộng đôi tay để đón chào các học sinh.</a:t>
            </a:r>
            <a:endParaRPr lang="en-US" sz="4800" b="1" dirty="0">
              <a:latin typeface="+mj-lt"/>
            </a:endParaRPr>
          </a:p>
        </p:txBody>
      </p:sp>
      <p:sp>
        <p:nvSpPr>
          <p:cNvPr id="2" name="TextBox 22"/>
          <p:cNvSpPr txBox="1"/>
          <p:nvPr/>
        </p:nvSpPr>
        <p:spPr>
          <a:xfrm>
            <a:off x="203200" y="4410075"/>
            <a:ext cx="11582400" cy="8299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alt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Cô gà mẹ đang ôm ấp đàn con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12" grpId="0" animBg="1"/>
      <p:bldP spid="12" grpId="1" animBg="1"/>
      <p:bldP spid="13" grpId="0"/>
      <p:bldP spid="13" grpId="1"/>
      <p:bldP spid="14" grpId="0" animBg="1"/>
      <p:bldP spid="14" grpId="1" animBg="1"/>
      <p:bldP spid="19" grpId="0" animBg="1"/>
      <p:bldP spid="19" grpId="1" animBg="1"/>
      <p:bldP spid="20" grpId="0"/>
      <p:bldP spid="20" grpId="1"/>
      <p:bldP spid="21" grpId="0" animBg="1"/>
      <p:bldP spid="23" grpId="0" animBg="1"/>
      <p:bldP spid="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2192000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5" b="1" u="sng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Bài tập 3</a:t>
            </a:r>
            <a:r>
              <a:rPr lang="vi-VN" sz="4265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: Tìm và gạch một gạch dưới bộ phận câu trả lời cho câu hỏi </a:t>
            </a:r>
            <a:r>
              <a:rPr lang="vi-VN" sz="4265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«</a:t>
            </a:r>
            <a:r>
              <a:rPr lang="en-US" sz="4265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4265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Khi </a:t>
            </a:r>
            <a:r>
              <a:rPr lang="vi-VN" sz="4265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nào </a:t>
            </a:r>
            <a:r>
              <a:rPr lang="vi-VN" sz="4265" b="1" dirty="0">
                <a:solidFill>
                  <a:srgbClr val="0000FF"/>
                </a:solidFill>
                <a:latin typeface="+mj-lt"/>
                <a:cs typeface="Arial" panose="020B0604020202020204" pitchFamily="34" charset="0"/>
              </a:rPr>
              <a:t>?» :</a:t>
            </a:r>
            <a:endParaRPr lang="vi-VN" sz="4265" b="1" dirty="0">
              <a:solidFill>
                <a:srgbClr val="0000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97001"/>
            <a:ext cx="12192000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4265" b="1" dirty="0">
                <a:latin typeface="+mj-lt"/>
              </a:rPr>
              <a:t>a) Anh Đom Đóm lên đèn đi gác khi trời đã tối.</a:t>
            </a:r>
            <a:endParaRPr lang="vi-VN" sz="3735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2413000"/>
            <a:ext cx="12192000" cy="748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265" b="1" dirty="0">
                <a:latin typeface="+mj-lt"/>
              </a:rPr>
              <a:t> b) Tối mai, anh Đom Đóm lại đi gác.</a:t>
            </a:r>
            <a:endParaRPr lang="vi-VN" sz="4265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3327401"/>
            <a:ext cx="12192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+mj-lt"/>
              </a:rPr>
              <a:t> c) Chúng em học bài thơ </a:t>
            </a:r>
            <a:r>
              <a:rPr lang="vi-VN" sz="4000" b="1" i="1" dirty="0">
                <a:latin typeface="+mj-lt"/>
              </a:rPr>
              <a:t>Anh Đom Đóm </a:t>
            </a:r>
            <a:r>
              <a:rPr lang="vi-VN" sz="4000" b="1" dirty="0">
                <a:latin typeface="+mj-lt"/>
              </a:rPr>
              <a:t>trong học kì I</a:t>
            </a:r>
            <a:endParaRPr lang="vi-VN" sz="4000" b="1" dirty="0">
              <a:latin typeface="+mj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721600" y="2108200"/>
            <a:ext cx="3149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914400" y="3124200"/>
            <a:ext cx="1625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042400" y="3937000"/>
            <a:ext cx="28803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-203200" y="4140200"/>
            <a:ext cx="12700000" cy="9130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5335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735" b="1" dirty="0">
                <a:solidFill>
                  <a:srgbClr val="0000FF"/>
                </a:solidFill>
                <a:latin typeface="+mj-lt"/>
              </a:rPr>
              <a:t>- Bộ phận câu trả lời cho câu hỏi </a:t>
            </a:r>
            <a:r>
              <a:rPr lang="vi-VN" sz="3735" b="1" i="1" dirty="0">
                <a:solidFill>
                  <a:srgbClr val="0000FF"/>
                </a:solidFill>
                <a:latin typeface="+mj-lt"/>
              </a:rPr>
              <a:t>«Khi nào?» </a:t>
            </a:r>
            <a:r>
              <a:rPr lang="vi-VN" sz="3735" b="1" dirty="0">
                <a:solidFill>
                  <a:srgbClr val="0000FF"/>
                </a:solidFill>
                <a:latin typeface="+mj-lt"/>
              </a:rPr>
              <a:t>thường chỉ gì?</a:t>
            </a:r>
            <a:endParaRPr lang="vi-VN" sz="3735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8" name="Flowchart: Preparation 17"/>
          <p:cNvSpPr/>
          <p:nvPr/>
        </p:nvSpPr>
        <p:spPr>
          <a:xfrm>
            <a:off x="812800" y="5257800"/>
            <a:ext cx="10464800" cy="1600200"/>
          </a:xfrm>
          <a:prstGeom prst="flowChartPreparation">
            <a:avLst/>
          </a:prstGeom>
          <a:solidFill>
            <a:srgbClr val="FFFF99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2133600" y="5359400"/>
            <a:ext cx="822035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265" b="1" dirty="0">
                <a:solidFill>
                  <a:srgbClr val="FF0000"/>
                </a:solidFill>
                <a:latin typeface="+mj-lt"/>
              </a:rPr>
              <a:t>Bộ phận câu trả lời cho câu hỏi «Khi nào?» thường chỉ thời gian.</a:t>
            </a:r>
            <a:endParaRPr lang="en-US" sz="4265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7" grpId="0" animBg="1"/>
      <p:bldP spid="18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496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65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4</a:t>
            </a:r>
            <a:r>
              <a:rPr lang="vi-VN" sz="266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Trả lời câu hỏi: </a:t>
            </a:r>
            <a:endParaRPr lang="vi-VN" sz="266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787401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+mj-lt"/>
              </a:rPr>
              <a:t>a) Lớp em bắt đầu vào học kì II khi nào?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933033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b) Khi nào học kì II kết thúc?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027717"/>
            <a:ext cx="12192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FF"/>
                </a:solidFill>
                <a:latin typeface="+mj-lt"/>
              </a:rPr>
              <a:t> c) Tháng mấy các em được nghỉ hè?</a:t>
            </a:r>
            <a:endParaRPr lang="vi-VN" sz="32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1539320"/>
            <a:ext cx="12192000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Lớp em bắt đầu vào học kì II</a:t>
            </a:r>
            <a:r>
              <a:rPr lang="vi-VN" sz="3200" dirty="0">
                <a:solidFill>
                  <a:srgbClr val="FF0000"/>
                </a:solidFill>
              </a:rPr>
              <a:t> </a:t>
            </a:r>
            <a:r>
              <a:rPr lang="vi-VN" sz="3200" b="1" dirty="0">
                <a:latin typeface="+mj-lt"/>
              </a:rPr>
              <a:t>từ ngày 1</a:t>
            </a:r>
            <a:r>
              <a:rPr lang="en-US" altLang="vi-VN" sz="3200" b="1" dirty="0">
                <a:latin typeface="+mj-lt"/>
              </a:rPr>
              <a:t>7</a:t>
            </a:r>
            <a:r>
              <a:rPr lang="vi-VN" sz="3200" b="1" dirty="0">
                <a:latin typeface="+mj-lt"/>
              </a:rPr>
              <a:t> tháng 1 năm 2022</a:t>
            </a:r>
            <a:r>
              <a:rPr lang="en-US" altLang="vi-VN" sz="3200" b="1" dirty="0">
                <a:latin typeface="+mj-lt"/>
              </a:rPr>
              <a:t>.</a:t>
            </a:r>
            <a:endParaRPr lang="en-US" altLang="vi-VN" sz="3200" b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3693924"/>
            <a:ext cx="12192000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Ngày 31 tháng 5 năm 2022</a:t>
            </a:r>
            <a:r>
              <a:rPr lang="en-US" altLang="vi-VN" sz="3200" b="1" dirty="0">
                <a:latin typeface="+mj-lt"/>
              </a:rPr>
              <a:t>.</a:t>
            </a:r>
            <a:r>
              <a:rPr lang="vi-VN" sz="3200" b="1" dirty="0">
                <a:latin typeface="+mj-lt"/>
              </a:rPr>
              <a:t> / </a:t>
            </a:r>
            <a:r>
              <a:rPr lang="en-US" altLang="vi-VN" sz="3200" b="1" dirty="0">
                <a:solidFill>
                  <a:srgbClr val="FF0000"/>
                </a:solidFill>
                <a:latin typeface="+mj-lt"/>
              </a:rPr>
              <a:t>C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uối tháng 5 học kì II kết thúc.</a:t>
            </a:r>
            <a:r>
              <a:rPr lang="vi-VN" sz="3200" dirty="0"/>
              <a:t> </a:t>
            </a:r>
            <a:endParaRPr lang="vi-VN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25" y="5764883"/>
            <a:ext cx="12192000" cy="5835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200" b="1" dirty="0">
                <a:latin typeface="+mj-lt"/>
              </a:rPr>
              <a:t>Đầu tháng 6 năm 2022</a:t>
            </a:r>
            <a:r>
              <a:rPr lang="en-US" altLang="vi-VN" sz="3200" b="1" dirty="0">
                <a:latin typeface="+mj-lt"/>
              </a:rPr>
              <a:t>.</a:t>
            </a:r>
            <a:r>
              <a:rPr lang="vi-VN" sz="3200" b="1" dirty="0">
                <a:latin typeface="+mj-lt"/>
              </a:rPr>
              <a:t>/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Ngày 1 tháng 6  chúng em được nghỉ hè.</a:t>
            </a:r>
            <a:endParaRPr lang="vi-VN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3" grpId="1" animBg="1"/>
      <p:bldP spid="14" grpId="0" animBg="1"/>
      <p:bldP spid="14" grpId="1" animBg="1"/>
      <p:bldP spid="14" grpId="2" animBg="1"/>
      <p:bldP spid="19" grpId="0" animBg="1"/>
      <p:bldP spid="19" grpId="1" animBg="1"/>
      <p:bldP spid="19" grpId="2" animBg="1"/>
      <p:bldP spid="20" grpId="0" bldLvl="0" animBg="1"/>
      <p:bldP spid="21" grpId="0" bldLvl="0" animBg="1"/>
      <p:bldP spid="2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vi-VN">
              <a:latin typeface="Calibri" panose="020F0502020204030204" pitchFamily="34" charset="0"/>
            </a:endParaRPr>
          </a:p>
        </p:txBody>
      </p:sp>
      <p:pic>
        <p:nvPicPr>
          <p:cNvPr id="17411" name="Picture 4" descr="phao hoa"/>
          <p:cNvPicPr>
            <a:picLocks noGrp="1" noChangeAspect="1" noChangeArrowheads="1" noCrop="1"/>
          </p:cNvPicPr>
          <p:nvPr>
            <p:ph type="body" idx="4294967295"/>
          </p:nvPr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7412" name="Picture 9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0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0369" y="6164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1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2" y="57912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2" y="6088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3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3601" y="57070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4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23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5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2" y="5715000"/>
            <a:ext cx="1096433" cy="846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6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475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7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93969" y="60118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1" name="Picture 18" descr="flora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69969" y="5783265"/>
            <a:ext cx="109643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2" name="WordArt 14"/>
          <p:cNvSpPr>
            <a:spLocks noChangeArrowheads="1" noChangeShapeType="1" noTextEdit="1"/>
          </p:cNvSpPr>
          <p:nvPr/>
        </p:nvSpPr>
        <p:spPr bwMode="auto">
          <a:xfrm>
            <a:off x="609600" y="1981200"/>
            <a:ext cx="10261600" cy="36576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r>
              <a:rPr lang="vi-VN" sz="4800" b="1" kern="1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/>
                <a:cs typeface="Times New Roman" panose="02020603050405020304"/>
              </a:rPr>
              <a:t>CHÀO CÁC EM !</a:t>
            </a:r>
            <a:endParaRPr lang="vi-VN" sz="4800" b="1" kern="1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951" name="AutoShape 15"/>
          <p:cNvSpPr>
            <a:spLocks noChangeArrowheads="1"/>
          </p:cNvSpPr>
          <p:nvPr/>
        </p:nvSpPr>
        <p:spPr bwMode="auto">
          <a:xfrm>
            <a:off x="5181600" y="1695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2" name="AutoShape 16"/>
          <p:cNvSpPr>
            <a:spLocks noChangeArrowheads="1"/>
          </p:cNvSpPr>
          <p:nvPr/>
        </p:nvSpPr>
        <p:spPr bwMode="auto">
          <a:xfrm>
            <a:off x="7431617" y="10223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3" name="AutoShape 17"/>
          <p:cNvSpPr>
            <a:spLocks noChangeArrowheads="1"/>
          </p:cNvSpPr>
          <p:nvPr/>
        </p:nvSpPr>
        <p:spPr bwMode="auto">
          <a:xfrm>
            <a:off x="3088217" y="60515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4" name="AutoShape 18"/>
          <p:cNvSpPr>
            <a:spLocks noChangeArrowheads="1"/>
          </p:cNvSpPr>
          <p:nvPr/>
        </p:nvSpPr>
        <p:spPr bwMode="auto">
          <a:xfrm>
            <a:off x="9144000" y="57150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5" name="AutoShape 19"/>
          <p:cNvSpPr>
            <a:spLocks noChangeArrowheads="1"/>
          </p:cNvSpPr>
          <p:nvPr/>
        </p:nvSpPr>
        <p:spPr bwMode="auto">
          <a:xfrm>
            <a:off x="711200" y="55245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56" name="AutoShape 20"/>
          <p:cNvSpPr>
            <a:spLocks noChangeArrowheads="1"/>
          </p:cNvSpPr>
          <p:nvPr/>
        </p:nvSpPr>
        <p:spPr bwMode="auto">
          <a:xfrm>
            <a:off x="10871200" y="685801"/>
            <a:ext cx="812800" cy="6731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00FF00"/>
              </a:gs>
            </a:gsLst>
            <a:lin ang="5400000" scaled="1"/>
          </a:gradFill>
          <a:ln w="9525" algn="ctr">
            <a:solidFill>
              <a:srgbClr val="CCCC00"/>
            </a:solidFill>
            <a:miter lim="800000"/>
          </a:ln>
          <a:effectLst/>
        </p:spPr>
        <p:txBody>
          <a:bodyPr wrap="none" lIns="122767" tIns="61384" rIns="122767" bIns="61384" anchor="ctr"/>
          <a:lstStyle/>
          <a:p>
            <a:pPr>
              <a:defRPr/>
            </a:pP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99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99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99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99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5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7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99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1" grpId="0" animBg="1"/>
      <p:bldP spid="39951" grpId="1" animBg="1"/>
      <p:bldP spid="39952" grpId="0" animBg="1"/>
      <p:bldP spid="39952" grpId="1" animBg="1"/>
      <p:bldP spid="39953" grpId="0" animBg="1"/>
      <p:bldP spid="39953" grpId="1" animBg="1"/>
      <p:bldP spid="39954" grpId="0" animBg="1"/>
      <p:bldP spid="39954" grpId="1" animBg="1"/>
      <p:bldP spid="39955" grpId="0" animBg="1"/>
      <p:bldP spid="39955" grpId="1" animBg="1"/>
      <p:bldP spid="39956" grpId="0" animBg="1"/>
      <p:bldP spid="3995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2112</Words>
  <Application>WPS Presentation</Application>
  <PresentationFormat>Widescreen</PresentationFormat>
  <Paragraphs>121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20" baseType="lpstr">
      <vt:lpstr>Arial</vt:lpstr>
      <vt:lpstr>SimSun</vt:lpstr>
      <vt:lpstr>Wingdings</vt:lpstr>
      <vt:lpstr>Times New Roman</vt:lpstr>
      <vt:lpstr>VnBangkok</vt:lpstr>
      <vt:lpstr>Segoe Print</vt:lpstr>
      <vt:lpstr>Times New Roman</vt:lpstr>
      <vt:lpstr>Calibri</vt:lpstr>
      <vt:lpstr>Microsoft YaHei</vt:lpstr>
      <vt:lpstr>Arial Unicode MS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HP PV</cp:lastModifiedBy>
  <cp:revision>3</cp:revision>
  <dcterms:created xsi:type="dcterms:W3CDTF">2022-01-11T16:46:00Z</dcterms:created>
  <dcterms:modified xsi:type="dcterms:W3CDTF">2022-01-18T09:19:24Z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B9FE4C54CC3D43CC9F22A05068BCB893</vt:lpwstr>
  </property>
  <property fmtid="{D5CDD505-2E9C-101B-9397-08002B2CF9AE}" pid="3" name="KSOProductBuildVer">
    <vt:lpwstr>1033-11.2.0.10443</vt:lpwstr>
  </property>
</Properties>
</file>