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311" r:id="rId3"/>
    <p:sldId id="282" r:id="rId4"/>
    <p:sldId id="437" r:id="rId5"/>
    <p:sldId id="283" r:id="rId6"/>
    <p:sldId id="433" r:id="rId7"/>
    <p:sldId id="296" r:id="rId8"/>
    <p:sldId id="406" r:id="rId9"/>
    <p:sldId id="405" r:id="rId10"/>
    <p:sldId id="407" r:id="rId11"/>
    <p:sldId id="438" r:id="rId12"/>
    <p:sldId id="290" r:id="rId13"/>
    <p:sldId id="292" r:id="rId14"/>
    <p:sldId id="410" r:id="rId15"/>
    <p:sldId id="440" r:id="rId16"/>
    <p:sldId id="441" r:id="rId17"/>
    <p:sldId id="442" r:id="rId18"/>
    <p:sldId id="439" r:id="rId19"/>
    <p:sldId id="302" r:id="rId20"/>
    <p:sldId id="297" r:id="rId21"/>
    <p:sldId id="443" r:id="rId22"/>
    <p:sldId id="444" r:id="rId23"/>
    <p:sldId id="447" r:id="rId24"/>
    <p:sldId id="445" r:id="rId25"/>
    <p:sldId id="446" r:id="rId26"/>
    <p:sldId id="448" r:id="rId27"/>
    <p:sldId id="4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2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7E86A-9054-4C75-BBE7-33930C579F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28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AE1A45-D8A3-45DD-A2D9-28A9F47FEF6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90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0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4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87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701794" y="4058717"/>
            <a:ext cx="17145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2710431" y="4058717"/>
            <a:ext cx="17145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719068" y="4058717"/>
            <a:ext cx="17145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727706" y="4058717"/>
            <a:ext cx="17145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746191774"/>
      </p:ext>
    </p:extLst>
  </p:cSld>
  <p:clrMapOvr>
    <a:masterClrMapping/>
  </p:clrMapOvr>
  <p:transition spd="slow" advTm="9323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6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73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1.bin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hyperlink" Target="file:///D:\%5bB&#224;i%20h&#225;t%5d%20B&#233;%20h&#7885;c%20ch&#7919;%20c&#225;i%20ti&#7871;ng%20Vi&#7879;t%20(online-video-cutter.com).mp4" TargetMode="Externa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audio" Target="../media/audio2.wav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941316" y="2443165"/>
            <a:ext cx="5150798" cy="3084091"/>
          </a:xfrm>
          <a:prstGeom prst="rect">
            <a:avLst/>
          </a:prstGeom>
        </p:spPr>
        <p:txBody>
          <a:bodyPr spcFirstLastPara="1" wrap="none" lIns="51364" tIns="25716" rIns="51364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025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6" name="圆角矩形 1"/>
          <p:cNvSpPr/>
          <p:nvPr/>
        </p:nvSpPr>
        <p:spPr>
          <a:xfrm>
            <a:off x="2853361" y="3561622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8" rIns="68456" bIns="34228" anchor="ctr"/>
          <a:lstStyle/>
          <a:p>
            <a:pPr algn="ctr" defTabSz="912495">
              <a:defRPr/>
            </a:pPr>
            <a:r>
              <a:rPr lang="en-US" altLang="zh-CN" sz="2475" b="1" dirty="0">
                <a:solidFill>
                  <a:srgbClr val="FF0000"/>
                </a:solidFill>
              </a:rPr>
              <a:t>TIẾNG VIỆT LỚP 1</a:t>
            </a:r>
            <a:endParaRPr lang="zh-CN" altLang="en-US" sz="2475" b="1" dirty="0">
              <a:solidFill>
                <a:srgbClr val="FF0000"/>
              </a:solidFill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141100" y="4934557"/>
            <a:ext cx="3033273" cy="34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56" tIns="34228" rIns="68456" bIns="342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r>
              <a:rPr lang="vi-VN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Thái Thị Sương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2753827" y="1622354"/>
            <a:ext cx="3914070" cy="32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64" tIns="25716" rIns="51364" bIns="2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371"/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VĨNH HÒA A.</a:t>
            </a:r>
            <a:endParaRPr lang="zh-CN" altLang="en-US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61646"/>
            <a:ext cx="6884376" cy="5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0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bldLvl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-152931" y="2427610"/>
            <a:ext cx="8901738" cy="449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thöôùc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keû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döôïc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vaùn</a:t>
            </a: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680037" y="985111"/>
            <a:ext cx="920751" cy="4456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.VnAvant" panose="020B7200000000000000" pitchFamily="34" charset="0"/>
              </a:rPr>
              <a:t>§</a:t>
            </a:r>
            <a:r>
              <a:rPr lang="en-US" b="1" dirty="0" err="1">
                <a:latin typeface=".VnAvant" panose="020B7200000000000000" pitchFamily="34" charset="0"/>
              </a:rPr>
              <a:t>äc</a:t>
            </a:r>
            <a:endParaRPr lang="en-US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342139" y="946931"/>
            <a:ext cx="503918" cy="48380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6" y="2276343"/>
            <a:ext cx="2598931" cy="30542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6" y="2276343"/>
            <a:ext cx="2286106" cy="30542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8" y="2300185"/>
            <a:ext cx="2419441" cy="30542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6BC8E89-EC24-43D9-A513-80E80BB639D7}"/>
              </a:ext>
            </a:extLst>
          </p:cNvPr>
          <p:cNvSpPr/>
          <p:nvPr/>
        </p:nvSpPr>
        <p:spPr>
          <a:xfrm>
            <a:off x="1469010" y="934730"/>
            <a:ext cx="7101780" cy="80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Troø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chôi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Nhìn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ñoaùn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chöõ</a:t>
            </a:r>
            <a:endParaRPr lang="en-US" sz="36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04587-449C-40B6-9901-7CA5D83CB17E}"/>
              </a:ext>
            </a:extLst>
          </p:cNvPr>
          <p:cNvSpPr txBox="1"/>
          <p:nvPr/>
        </p:nvSpPr>
        <p:spPr>
          <a:xfrm>
            <a:off x="2265673" y="151838"/>
            <a:ext cx="4918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4838" y="5904412"/>
            <a:ext cx="2271179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[Bài hát] Bé học chữ cái tiếng Việt (online-video-cutter.com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404664"/>
            <a:ext cx="8376557" cy="5917474"/>
          </a:xfrm>
          <a:prstGeom prst="rect">
            <a:avLst/>
          </a:prstGeom>
        </p:spPr>
      </p:pic>
      <p:graphicFrame>
        <p:nvGraphicFramePr>
          <p:cNvPr id="6" name="Object 5">
            <a:hlinkClick r:id="rId6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91232"/>
              </p:ext>
            </p:extLst>
          </p:nvPr>
        </p:nvGraphicFramePr>
        <p:xfrm>
          <a:off x="2824864" y="2204864"/>
          <a:ext cx="35179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Packager Shell Object" showAsIcon="1" r:id="rId7" imgW="3517920" imgH="440280" progId="Package">
                  <p:embed/>
                </p:oleObj>
              </mc:Choice>
              <mc:Fallback>
                <p:oleObj name="Packager Shell Object" showAsIcon="1" r:id="rId7" imgW="35179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4864" y="2204864"/>
                        <a:ext cx="35179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2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1535261" y="1379392"/>
            <a:ext cx="5857407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rgbClr val="C8E1E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756434" y="1981140"/>
            <a:ext cx="5356277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charset="0"/>
              </a:rPr>
              <a:t>Vieát</a:t>
            </a:r>
            <a:r>
              <a:rPr lang="en-US" sz="6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charset="0"/>
              </a:rPr>
              <a:t>baûng</a:t>
            </a:r>
            <a:r>
              <a:rPr lang="en-US" sz="6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113825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876785" y="1290596"/>
            <a:ext cx="1061346" cy="4383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.VnAvant" panose="020B7200000000000000" pitchFamily="34" charset="0"/>
              </a:rPr>
              <a:t>ViÕt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613738" y="1318779"/>
            <a:ext cx="413360" cy="372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84" y="2636912"/>
            <a:ext cx="8159711" cy="2016225"/>
          </a:xfrm>
          <a:prstGeom prst="rect">
            <a:avLst/>
          </a:prstGeom>
        </p:spPr>
      </p:pic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82CD5AF6-1AFB-43D1-A70E-BD6830B15554}"/>
              </a:ext>
            </a:extLst>
          </p:cNvPr>
          <p:cNvSpPr txBox="1"/>
          <p:nvPr/>
        </p:nvSpPr>
        <p:spPr>
          <a:xfrm>
            <a:off x="1331640" y="1288036"/>
            <a:ext cx="6776006" cy="91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Vieát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baûng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E28A0-7A57-4183-97C6-01A47C2C0246}"/>
              </a:ext>
            </a:extLst>
          </p:cNvPr>
          <p:cNvSpPr txBox="1"/>
          <p:nvPr/>
        </p:nvSpPr>
        <p:spPr>
          <a:xfrm>
            <a:off x="2265672" y="151838"/>
            <a:ext cx="497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876785" y="1290596"/>
            <a:ext cx="1061346" cy="4383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.VnAvant" panose="020B7200000000000000" pitchFamily="34" charset="0"/>
              </a:rPr>
              <a:t>ViÕt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613738" y="1318779"/>
            <a:ext cx="413360" cy="372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8" t="-49169" r="48212" b="49169"/>
          <a:stretch/>
        </p:blipFill>
        <p:spPr>
          <a:xfrm>
            <a:off x="909003" y="951406"/>
            <a:ext cx="7621279" cy="3341690"/>
          </a:xfrm>
          <a:prstGeom prst="rect">
            <a:avLst/>
          </a:prstGeom>
        </p:spPr>
      </p:pic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6643ECC3-EB7B-43B1-B2E9-410B1E30A7C5}"/>
              </a:ext>
            </a:extLst>
          </p:cNvPr>
          <p:cNvSpPr txBox="1"/>
          <p:nvPr/>
        </p:nvSpPr>
        <p:spPr>
          <a:xfrm>
            <a:off x="1331640" y="1288036"/>
            <a:ext cx="6776006" cy="91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Vieát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baûng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24349-782B-4ED8-941E-7220B5B0140F}"/>
              </a:ext>
            </a:extLst>
          </p:cNvPr>
          <p:cNvSpPr txBox="1"/>
          <p:nvPr/>
        </p:nvSpPr>
        <p:spPr>
          <a:xfrm>
            <a:off x="2265672" y="151838"/>
            <a:ext cx="497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12883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876785" y="1290596"/>
            <a:ext cx="1061346" cy="4383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.VnAvant" panose="020B7200000000000000" pitchFamily="34" charset="0"/>
              </a:rPr>
              <a:t>ViÕt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613738" y="1318779"/>
            <a:ext cx="413360" cy="372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1844" r="68248" b="-12110"/>
          <a:stretch/>
        </p:blipFill>
        <p:spPr>
          <a:xfrm>
            <a:off x="1547664" y="2854698"/>
            <a:ext cx="6776005" cy="2715265"/>
          </a:xfrm>
          <a:prstGeom prst="rect">
            <a:avLst/>
          </a:prstGeom>
        </p:spPr>
      </p:pic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6643ECC3-EB7B-43B1-B2E9-410B1E30A7C5}"/>
              </a:ext>
            </a:extLst>
          </p:cNvPr>
          <p:cNvSpPr txBox="1"/>
          <p:nvPr/>
        </p:nvSpPr>
        <p:spPr>
          <a:xfrm>
            <a:off x="1331640" y="1288036"/>
            <a:ext cx="6776006" cy="91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Vieát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baûng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24349-782B-4ED8-941E-7220B5B0140F}"/>
              </a:ext>
            </a:extLst>
          </p:cNvPr>
          <p:cNvSpPr txBox="1"/>
          <p:nvPr/>
        </p:nvSpPr>
        <p:spPr>
          <a:xfrm>
            <a:off x="2265672" y="151838"/>
            <a:ext cx="497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9442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876785" y="1290596"/>
            <a:ext cx="1061346" cy="4383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.VnAvant" panose="020B7200000000000000" pitchFamily="34" charset="0"/>
              </a:rPr>
              <a:t>ViÕt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613738" y="1318779"/>
            <a:ext cx="413360" cy="372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36" t="51843" r="37163"/>
          <a:stretch/>
        </p:blipFill>
        <p:spPr>
          <a:xfrm>
            <a:off x="613737" y="2708920"/>
            <a:ext cx="8062719" cy="2520280"/>
          </a:xfrm>
          <a:prstGeom prst="rect">
            <a:avLst/>
          </a:prstGeom>
        </p:spPr>
      </p:pic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6643ECC3-EB7B-43B1-B2E9-410B1E30A7C5}"/>
              </a:ext>
            </a:extLst>
          </p:cNvPr>
          <p:cNvSpPr txBox="1"/>
          <p:nvPr/>
        </p:nvSpPr>
        <p:spPr>
          <a:xfrm>
            <a:off x="1331640" y="1288036"/>
            <a:ext cx="6776006" cy="91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Vieát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baûng</a:t>
            </a:r>
            <a:r>
              <a:rPr lang="en-US" sz="4000" b="1" kern="0" dirty="0">
                <a:solidFill>
                  <a:srgbClr val="190DB3"/>
                </a:solidFill>
                <a:latin typeface="VNI-Avo" pitchFamily="2" charset="0"/>
                <a:cs typeface="Times New Roman" panose="02020603050405020304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24349-782B-4ED8-941E-7220B5B0140F}"/>
              </a:ext>
            </a:extLst>
          </p:cNvPr>
          <p:cNvSpPr txBox="1"/>
          <p:nvPr/>
        </p:nvSpPr>
        <p:spPr>
          <a:xfrm>
            <a:off x="2265672" y="151838"/>
            <a:ext cx="497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43581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-263223" y="2892096"/>
            <a:ext cx="8901738" cy="366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	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löôïc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ngöôïc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nöôùc</a:t>
            </a: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thöôùc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keû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döôïc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vaùn</a:t>
            </a:r>
            <a:endParaRPr lang="en-US" sz="27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0193" y="1119109"/>
            <a:ext cx="423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61428" y="1887351"/>
            <a:ext cx="2393947" cy="1008879"/>
            <a:chOff x="351187" y="1752600"/>
            <a:chExt cx="3223766" cy="19691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64434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51187" y="2731154"/>
              <a:ext cx="3223766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47" y="1891486"/>
            <a:ext cx="442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581887" y="1891486"/>
            <a:ext cx="1066106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5413" y="2331450"/>
            <a:ext cx="1189749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öôïc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680037" y="985111"/>
            <a:ext cx="920751" cy="4456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.VnAvant" panose="020B7200000000000000" pitchFamily="34" charset="0"/>
              </a:rPr>
              <a:t>§</a:t>
            </a:r>
            <a:r>
              <a:rPr lang="en-US" b="1" dirty="0" err="1">
                <a:latin typeface=".VnAvant" panose="020B7200000000000000" pitchFamily="34" charset="0"/>
              </a:rPr>
              <a:t>äc</a:t>
            </a:r>
            <a:endParaRPr lang="en-US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342139" y="946931"/>
            <a:ext cx="503918" cy="48380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9" y="4648660"/>
            <a:ext cx="1470570" cy="6905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25106" y="5192902"/>
            <a:ext cx="1034512" cy="146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4" y="4291613"/>
            <a:ext cx="1895048" cy="10977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55" y="4291613"/>
            <a:ext cx="1977377" cy="10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47033"/>
            <a:ext cx="62484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3600" b="1" dirty="0" err="1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Troø</a:t>
            </a:r>
            <a:r>
              <a:rPr lang="en-US" sz="3600" b="1" dirty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chôi</a:t>
            </a:r>
            <a:r>
              <a:rPr lang="en-US" sz="3600" b="1" dirty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Hoäp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quaø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maät</a:t>
            </a:r>
            <a:endParaRPr sz="36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AutoShape 8" descr="Tranh tô màu hộp quà xinh xắn, dễ thương dành tặng bé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Bút chì HB STEALER 120 Công ty TNHH đầu tư và thương mại Minh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2" y="1341119"/>
            <a:ext cx="1887747" cy="1693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AutoShape 16" descr="combo 6 cục Gôm- Tẩy Đen E-01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8" descr="combo 6 cục Gôm- Tẩy Đen E-011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0" descr="combo 6 cục Gôm- Tẩy Đen E-011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0" name="Picture 22" descr="Cục Gôm Tẩy Smartkids ER-03(SK17-003) | Yes24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18" y="1371599"/>
            <a:ext cx="1920682" cy="1693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72" name="Picture 24" descr="Bánh snack Oishi bí đỏ bò 48g (bịch 10 gói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14852"/>
            <a:ext cx="1999468" cy="17195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74" name="Picture 26" descr="Kẹo mút chupa chups | Shopee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40" y="4300240"/>
            <a:ext cx="2011158" cy="2011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76" name="Picture 28" descr="Cái Thước Kẻ: Hình ảnh, vector và ảnh có sẵn | Shutter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00240"/>
            <a:ext cx="2040552" cy="2011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4" name="Rectangle 23"/>
          <p:cNvSpPr/>
          <p:nvPr/>
        </p:nvSpPr>
        <p:spPr>
          <a:xfrm>
            <a:off x="1084051" y="1341363"/>
            <a:ext cx="1887747" cy="1713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öôc</a:t>
            </a:r>
            <a:endParaRPr lang="en-US" altLang="vi-VN" sz="3200" b="1" dirty="0">
              <a:solidFill>
                <a:srgbClr val="0000FF"/>
              </a:solidFill>
              <a:latin typeface="VNI-Avo" pitchFamily="2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41918" y="1341119"/>
            <a:ext cx="1920683" cy="18125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öôt</a:t>
            </a:r>
            <a:endParaRPr lang="en-US" altLang="vi-VN" sz="3200" b="1" dirty="0">
              <a:solidFill>
                <a:srgbClr val="0000FF"/>
              </a:solidFill>
              <a:latin typeface="VNI-Avo" pitchFamily="2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19933" y="1280159"/>
            <a:ext cx="2040147" cy="1769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nöôùc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ngoït</a:t>
            </a:r>
            <a:endParaRPr lang="en-US" altLang="vi-VN" sz="3200" b="1" dirty="0">
              <a:solidFill>
                <a:srgbClr val="0000FF"/>
              </a:solidFill>
              <a:latin typeface="VNI-Avo" pitchFamily="2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5175" y="4275032"/>
            <a:ext cx="2556423" cy="203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vi-VN" sz="3200" b="1" dirty="0">
                <a:solidFill>
                  <a:srgbClr val="FFFF00"/>
                </a:solidFill>
                <a:latin typeface="VNI-Avo" pitchFamily="2" charset="0"/>
                <a:ea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VNI-Avo" pitchFamily="2" charset="0"/>
                <a:ea typeface="Times New Roman" panose="02020603050405020304" pitchFamily="18" charset="0"/>
              </a:rPr>
              <a:t>caùi</a:t>
            </a:r>
            <a:r>
              <a:rPr lang="en-US" altLang="vi-VN" sz="3200" b="1" dirty="0">
                <a:solidFill>
                  <a:srgbClr val="0000FF"/>
                </a:solidFill>
                <a:latin typeface="VNI-Avo" pitchFamily="2" charset="0"/>
                <a:ea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VNI-Avo" pitchFamily="2" charset="0"/>
                <a:ea typeface="Times New Roman" panose="02020603050405020304" pitchFamily="18" charset="0"/>
              </a:rPr>
              <a:t>löôïc</a:t>
            </a:r>
            <a:endParaRPr lang="en-US" altLang="vi-VN" sz="3200" b="1" dirty="0">
              <a:solidFill>
                <a:srgbClr val="0000FF"/>
              </a:solidFill>
              <a:latin typeface="VNI-Avo" pitchFamily="2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64089" y="4275032"/>
            <a:ext cx="2736304" cy="203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</a:rPr>
              <a:t>öôùc</a:t>
            </a:r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</a:rPr>
              <a:t>mô</a:t>
            </a:r>
            <a:endParaRPr lang="en-US" altLang="vi-VN" sz="3200" b="1" dirty="0">
              <a:solidFill>
                <a:schemeClr val="tx1"/>
              </a:solidFill>
              <a:latin typeface="VNI-Avo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3175" y="1127327"/>
            <a:ext cx="2282825" cy="2446096"/>
            <a:chOff x="859790" y="995316"/>
            <a:chExt cx="2282825" cy="2446096"/>
          </a:xfrm>
        </p:grpSpPr>
        <p:pic>
          <p:nvPicPr>
            <p:cNvPr id="56" name="Picture 2" descr="Hộp quà bí ẩn Tết 2020 - Ngành hàng thời trang - MM1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90" y="1158587"/>
              <a:ext cx="2282825" cy="228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1670481" y="995316"/>
              <a:ext cx="690758" cy="569685"/>
              <a:chOff x="-1485900" y="1308764"/>
              <a:chExt cx="1295400" cy="569685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-1485900" y="1332637"/>
                <a:ext cx="1295400" cy="5458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29" name="Text Box 1"/>
              <p:cNvSpPr txBox="1"/>
              <p:nvPr/>
            </p:nvSpPr>
            <p:spPr>
              <a:xfrm>
                <a:off x="-1447800" y="1308764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VNI-Avo" pitchFamily="2" charset="0"/>
                    <a:cs typeface="Times New Roman" panose="02020603050405020304" pitchFamily="18" charset="0"/>
                  </a:rPr>
                  <a:t> 1</a:t>
                </a:r>
                <a:endParaRPr lang="en-US" sz="2800" b="1" dirty="0">
                  <a:solidFill>
                    <a:srgbClr val="0000CC"/>
                  </a:solidFill>
                  <a:effectLst/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577627" y="812393"/>
            <a:ext cx="2167296" cy="2492561"/>
            <a:chOff x="3488352" y="948851"/>
            <a:chExt cx="2167296" cy="2492561"/>
          </a:xfrm>
        </p:grpSpPr>
        <p:pic>
          <p:nvPicPr>
            <p:cNvPr id="55" name="Picture 6" descr="Hộp quà bí ẩn -Tri ân khách hàng thân yêu WINVN | Lazada.v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352" y="1274116"/>
              <a:ext cx="2167296" cy="216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4226621" y="948851"/>
              <a:ext cx="690758" cy="569685"/>
              <a:chOff x="-1485900" y="1308764"/>
              <a:chExt cx="1295400" cy="56968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-1485900" y="1332637"/>
                <a:ext cx="1295400" cy="5458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33" name="Text Box 1"/>
              <p:cNvSpPr txBox="1"/>
              <p:nvPr/>
            </p:nvSpPr>
            <p:spPr>
              <a:xfrm>
                <a:off x="-1447800" y="1308764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VNI-Avo" pitchFamily="2" charset="0"/>
                    <a:cs typeface="Times New Roman" panose="02020603050405020304" pitchFamily="18" charset="0"/>
                  </a:rPr>
                  <a:t> 2</a:t>
                </a:r>
                <a:endParaRPr lang="en-US" sz="2800" b="1" dirty="0">
                  <a:solidFill>
                    <a:srgbClr val="0000CC"/>
                  </a:solidFill>
                  <a:effectLst/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957530" y="751374"/>
            <a:ext cx="2590800" cy="2590800"/>
            <a:chOff x="6172200" y="963404"/>
            <a:chExt cx="2590800" cy="2590800"/>
          </a:xfrm>
        </p:grpSpPr>
        <p:pic>
          <p:nvPicPr>
            <p:cNvPr id="54" name="Picture 4" descr="Hộp Quà Khuyến Mại Tri Ân Khách Hàng | Lazada.v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963404"/>
              <a:ext cx="25908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7122221" y="1011615"/>
              <a:ext cx="690758" cy="569685"/>
              <a:chOff x="-1485900" y="1308764"/>
              <a:chExt cx="1295400" cy="569685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-1485900" y="1332637"/>
                <a:ext cx="1295400" cy="5458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41" name="Text Box 1"/>
              <p:cNvSpPr txBox="1"/>
              <p:nvPr/>
            </p:nvSpPr>
            <p:spPr>
              <a:xfrm>
                <a:off x="-1447800" y="1308764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VNI-Avo" pitchFamily="2" charset="0"/>
                    <a:cs typeface="Times New Roman" panose="02020603050405020304" pitchFamily="18" charset="0"/>
                  </a:rPr>
                  <a:t> 3</a:t>
                </a:r>
                <a:endParaRPr lang="en-US" sz="2800" b="1" dirty="0">
                  <a:solidFill>
                    <a:srgbClr val="0000CC"/>
                  </a:solidFill>
                  <a:effectLst/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02686" y="3888847"/>
            <a:ext cx="3533115" cy="2808735"/>
            <a:chOff x="289635" y="3914710"/>
            <a:chExt cx="3533115" cy="2808735"/>
          </a:xfrm>
        </p:grpSpPr>
        <p:pic>
          <p:nvPicPr>
            <p:cNvPr id="57" name="Picture 2" descr="Hộp Quà Trái Tim Đỏ - Padogi – PADOG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35" y="3914710"/>
              <a:ext cx="3533115" cy="280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956145" y="3925473"/>
              <a:ext cx="690758" cy="569685"/>
              <a:chOff x="-1485900" y="1308764"/>
              <a:chExt cx="1295400" cy="569685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-1485900" y="1332637"/>
                <a:ext cx="1295400" cy="5458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 Box 1"/>
              <p:cNvSpPr txBox="1"/>
              <p:nvPr/>
            </p:nvSpPr>
            <p:spPr>
              <a:xfrm>
                <a:off x="-1447800" y="1308764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VNI-Avo" pitchFamily="2" charset="0"/>
                    <a:cs typeface="Times New Roman" panose="02020603050405020304" pitchFamily="18" charset="0"/>
                  </a:rPr>
                  <a:t> 4</a:t>
                </a:r>
                <a:endParaRPr lang="en-US" sz="2800" b="1" dirty="0">
                  <a:solidFill>
                    <a:srgbClr val="0000CC"/>
                  </a:solidFill>
                  <a:effectLst/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126246" y="3870959"/>
            <a:ext cx="3715598" cy="2936297"/>
            <a:chOff x="5410200" y="3752113"/>
            <a:chExt cx="2590800" cy="2590800"/>
          </a:xfrm>
        </p:grpSpPr>
        <p:pic>
          <p:nvPicPr>
            <p:cNvPr id="58" name="Picture 12" descr="Hộp quà đỏ nơ và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752113"/>
              <a:ext cx="25908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6418616" y="3849915"/>
              <a:ext cx="690758" cy="569685"/>
              <a:chOff x="-1485900" y="1308764"/>
              <a:chExt cx="1295400" cy="569685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-1485900" y="1332637"/>
                <a:ext cx="1295400" cy="5458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53" name="Text Box 1"/>
              <p:cNvSpPr txBox="1"/>
              <p:nvPr/>
            </p:nvSpPr>
            <p:spPr>
              <a:xfrm>
                <a:off x="-1447800" y="1308764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VNI-Avo" pitchFamily="2" charset="0"/>
                    <a:cs typeface="Times New Roman" panose="02020603050405020304" pitchFamily="18" charset="0"/>
                  </a:rPr>
                  <a:t> 5</a:t>
                </a:r>
                <a:endParaRPr lang="en-US" sz="2800" b="1" dirty="0">
                  <a:solidFill>
                    <a:srgbClr val="0000CC"/>
                  </a:solidFill>
                  <a:effectLst/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6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7" grpId="0" animBg="1"/>
      <p:bldP spid="47" grpId="0" animBg="1"/>
      <p:bldP spid="49" grpId="0" animBg="1"/>
      <p:bldP spid="29" grpId="0"/>
      <p:bldP spid="33" grpId="0"/>
      <p:bldP spid="41" grpId="0"/>
      <p:bldP spid="46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2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2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90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2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2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6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2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1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70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70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70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90181337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8" descr="12 Công dụng của Su Su &amp;amp; những món ăn ngon từ Su 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0" descr="12 Công dụng của Su Su &amp;amp; những món ăn ngon từ Su S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2" descr="12 Công dụng của Su Su &amp;amp; những món ăn ngon từ Su S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40+ hình ảnh mùa hè đẹp nhất - Tổng hợp những hình ảnh mùa hạ đẹ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40+ hình ảnh mùa hè đẹp nhất - Tổng hợp những hình ảnh mùa hạ đẹ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Đố bạn biết đây là loài hoa gì????? - Những Loài Hoa Đẹp Nhất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oa hồng: nguồn gốc, ý nghĩa, công dụng và giá trị"/>
          <p:cNvSpPr>
            <a:spLocks noChangeAspect="1" noChangeArrowheads="1"/>
          </p:cNvSpPr>
          <p:nvPr/>
        </p:nvSpPr>
        <p:spPr bwMode="auto">
          <a:xfrm>
            <a:off x="3657600" y="8251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oa sen có ý nghĩa gì? Cách cắm hoa sen đẹp, tươi lâu, độc đáo - META.v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oa sen có ý nghĩa gì? Cách cắm hoa sen đẹp, tươi lâu, độc đáo - META.v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08760" y="6044625"/>
            <a:ext cx="903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Haø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öôùc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ñöôïc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löôùt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soùng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bieån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.</a:t>
            </a:r>
            <a:endParaRPr lang="vi-VN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9488" y="-116217"/>
            <a:ext cx="6136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Troø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chôi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Böùc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maät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D1A086C-C58B-4AA8-99B8-34CE70F8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22337"/>
            <a:ext cx="8736905" cy="49779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BF5C441E-7168-4555-A031-CD525A972EEC}"/>
              </a:ext>
            </a:extLst>
          </p:cNvPr>
          <p:cNvSpPr/>
          <p:nvPr/>
        </p:nvSpPr>
        <p:spPr>
          <a:xfrm>
            <a:off x="168437" y="862123"/>
            <a:ext cx="4516610" cy="2527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1406CA"/>
                </a:solidFill>
                <a:latin typeface="VNI-Avo" pitchFamily="2" charset="0"/>
              </a:rPr>
              <a:t>      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nhuoäm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vaûi</a:t>
            </a:r>
            <a:endParaRPr lang="en-US" sz="4000" b="1" dirty="0">
              <a:solidFill>
                <a:srgbClr val="1406CA"/>
              </a:solidFill>
              <a:latin typeface="VNI-Avo" pitchFamily="2" charset="0"/>
            </a:endParaRPr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id="{6EACA53B-8881-4C33-B3EB-52AFEFC14E57}"/>
              </a:ext>
            </a:extLst>
          </p:cNvPr>
          <p:cNvSpPr/>
          <p:nvPr/>
        </p:nvSpPr>
        <p:spPr>
          <a:xfrm>
            <a:off x="97032" y="3468610"/>
            <a:ext cx="4516611" cy="24828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OÂng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troàng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nhieàu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caây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aên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traùi</a:t>
            </a:r>
            <a:endParaRPr lang="en-US" sz="4000" b="1" dirty="0">
              <a:solidFill>
                <a:srgbClr val="1406CA"/>
              </a:solidFill>
              <a:latin typeface="VNI-Avo" pitchFamily="2" charset="0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EF6E721B-008B-4DB6-B69C-1254514800D4}"/>
              </a:ext>
            </a:extLst>
          </p:cNvPr>
          <p:cNvSpPr/>
          <p:nvPr/>
        </p:nvSpPr>
        <p:spPr>
          <a:xfrm>
            <a:off x="4684674" y="869168"/>
            <a:ext cx="4284006" cy="2532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nöôùu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raêng</a:t>
            </a:r>
            <a:endParaRPr lang="en-US" sz="4000" b="1" dirty="0">
              <a:solidFill>
                <a:srgbClr val="1406CA"/>
              </a:solidFill>
              <a:latin typeface="VNI-Avo" pitchFamily="2" charset="0"/>
            </a:endParaRPr>
          </a:p>
        </p:txBody>
      </p:sp>
      <p:sp>
        <p:nvSpPr>
          <p:cNvPr id="35" name="Rounded Rectangle 30">
            <a:extLst>
              <a:ext uri="{FF2B5EF4-FFF2-40B4-BE49-F238E27FC236}">
                <a16:creationId xmlns:a16="http://schemas.microsoft.com/office/drawing/2014/main" id="{BC902A46-0E7D-408D-837E-ADBA08A97E4C}"/>
              </a:ext>
            </a:extLst>
          </p:cNvPr>
          <p:cNvSpPr/>
          <p:nvPr/>
        </p:nvSpPr>
        <p:spPr>
          <a:xfrm>
            <a:off x="4641400" y="3447224"/>
            <a:ext cx="4286633" cy="25090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1406CA"/>
                </a:solidFill>
                <a:latin typeface="VNI-Avo" pitchFamily="2" charset="0"/>
              </a:rPr>
              <a:t>      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muoân</a:t>
            </a:r>
            <a:r>
              <a:rPr lang="en-US" sz="4000" b="1" dirty="0">
                <a:solidFill>
                  <a:srgbClr val="1406CA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1406CA"/>
                </a:solidFill>
                <a:latin typeface="VNI-Avo" pitchFamily="2" charset="0"/>
              </a:rPr>
              <a:t>maøu</a:t>
            </a:r>
            <a:endParaRPr lang="en-US" sz="4000" b="1" dirty="0">
              <a:solidFill>
                <a:srgbClr val="1406CA"/>
              </a:solidFill>
              <a:latin typeface="VNI-Avo" pitchFamily="2" charset="0"/>
            </a:endParaRPr>
          </a:p>
        </p:txBody>
      </p:sp>
      <p:pic>
        <p:nvPicPr>
          <p:cNvPr id="36" name="Picture 2" descr="Top những hình ảnh hoa đẹp, bông hoa đẹp nhất | VFO.VN">
            <a:extLst>
              <a:ext uri="{FF2B5EF4-FFF2-40B4-BE49-F238E27FC236}">
                <a16:creationId xmlns:a16="http://schemas.microsoft.com/office/drawing/2014/main" id="{B61F7435-64F9-443F-ADC1-3B58F97D9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9" y="930333"/>
            <a:ext cx="4516612" cy="2517119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7" name="Picture 12" descr="6 Con Cá Vàng To Lớn Nhất Trên Thế Giới - Được Ghi Nhận Cho Đến Nay">
            <a:extLst>
              <a:ext uri="{FF2B5EF4-FFF2-40B4-BE49-F238E27FC236}">
                <a16:creationId xmlns:a16="http://schemas.microsoft.com/office/drawing/2014/main" id="{C0E79BCC-5B2A-4A8D-8537-669D76060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" y="3443751"/>
            <a:ext cx="4529203" cy="2506663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8" name="Picture 4" descr="Hé lộ 7 mẫu xe ôtô VinFast sẽ &amp;#39;xuất xưởng&amp;#39; trong năm 2020 | Ôtô-Xe máy |  Vietnam+ (VietnamPlus)">
            <a:extLst>
              <a:ext uri="{FF2B5EF4-FFF2-40B4-BE49-F238E27FC236}">
                <a16:creationId xmlns:a16="http://schemas.microsoft.com/office/drawing/2014/main" id="{627668AD-B497-4842-B082-8475E3C3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16" y="977072"/>
            <a:ext cx="4268240" cy="2443568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9" name="Picture 10" descr="Đồ Chơi Ba Lô Búp Bê Thơm biết nói tóc vàng cao 28cm cho bé | TaiTunTin |  Tiki">
            <a:extLst>
              <a:ext uri="{FF2B5EF4-FFF2-40B4-BE49-F238E27FC236}">
                <a16:creationId xmlns:a16="http://schemas.microsoft.com/office/drawing/2014/main" id="{DE56DCDD-9761-450B-AD39-DC16C183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05" y="3408958"/>
            <a:ext cx="4286633" cy="2585527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34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5" grpId="0"/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892279"/>
            <a:ext cx="7991061" cy="40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817" y="857251"/>
            <a:ext cx="1885950" cy="628650"/>
            <a:chOff x="-1484244" y="76201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-751740" y="122905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484244" y="76201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9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4450" y="971550"/>
            <a:ext cx="1885950" cy="62865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88" y="2057401"/>
            <a:ext cx="8994913" cy="395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</a:t>
            </a:r>
            <a:endParaRPr lang="vi-VN" sz="28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305190" y="2631589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210401" y="3351432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444411" y="4006363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023445" y="4006363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49088" y="5289983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6990835" y="2136943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58949" y="2853781"/>
            <a:ext cx="177362" cy="575219"/>
            <a:chOff x="6400800" y="194146"/>
            <a:chExt cx="236483" cy="76695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Oval 21"/>
          <p:cNvSpPr/>
          <p:nvPr/>
        </p:nvSpPr>
        <p:spPr bwMode="auto">
          <a:xfrm>
            <a:off x="8187499" y="2738915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59740" y="2144160"/>
            <a:ext cx="177362" cy="575219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Oval 25"/>
          <p:cNvSpPr/>
          <p:nvPr/>
        </p:nvSpPr>
        <p:spPr bwMode="auto">
          <a:xfrm>
            <a:off x="3920820" y="4041586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45749" y="4154118"/>
            <a:ext cx="177362" cy="575219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Oval 29"/>
          <p:cNvSpPr/>
          <p:nvPr/>
        </p:nvSpPr>
        <p:spPr bwMode="auto">
          <a:xfrm>
            <a:off x="3746414" y="4711266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06545" y="4805727"/>
            <a:ext cx="177362" cy="575219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Oval 33"/>
          <p:cNvSpPr/>
          <p:nvPr/>
        </p:nvSpPr>
        <p:spPr bwMode="auto">
          <a:xfrm>
            <a:off x="6157913" y="4735131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54752" y="5438650"/>
            <a:ext cx="177362" cy="575219"/>
            <a:chOff x="6400800" y="194146"/>
            <a:chExt cx="236483" cy="766958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Oval 37"/>
          <p:cNvSpPr/>
          <p:nvPr/>
        </p:nvSpPr>
        <p:spPr bwMode="auto">
          <a:xfrm>
            <a:off x="2256218" y="5377227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277699" y="4837518"/>
            <a:ext cx="177362" cy="575219"/>
            <a:chOff x="6400800" y="194146"/>
            <a:chExt cx="236483" cy="766958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34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34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4450" y="971550"/>
            <a:ext cx="1885950" cy="62865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88" y="2057401"/>
            <a:ext cx="8994913" cy="395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Khi ra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</a:t>
            </a:r>
            <a:endParaRPr lang="vi-VN" sz="28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 flipH="1">
            <a:off x="7020272" y="2057401"/>
            <a:ext cx="360040" cy="36348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244408" y="2780928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95936" y="4035635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55176" y="4754641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13838" y="4754640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32114" y="5445224"/>
            <a:ext cx="285750" cy="2929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15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34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91" y="3200401"/>
            <a:ext cx="4918710" cy="27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1" y="1257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1350" dirty="0"/>
          </a:p>
        </p:txBody>
      </p:sp>
      <p:sp>
        <p:nvSpPr>
          <p:cNvPr id="9" name="Cloud Callout 8"/>
          <p:cNvSpPr/>
          <p:nvPr/>
        </p:nvSpPr>
        <p:spPr>
          <a:xfrm>
            <a:off x="849796" y="1040579"/>
            <a:ext cx="4161994" cy="2343150"/>
          </a:xfrm>
          <a:prstGeom prst="cloudCallout">
            <a:avLst>
              <a:gd name="adj1" fmla="val 43728"/>
              <a:gd name="adj2" fmla="val 5694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</a:rPr>
              <a:t>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am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7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53744"/>
            <a:ext cx="964884" cy="1852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708163" y="1030781"/>
            <a:ext cx="4445259" cy="2343150"/>
          </a:xfrm>
          <a:prstGeom prst="cloudCallout">
            <a:avLst>
              <a:gd name="adj1" fmla="val 42051"/>
              <a:gd name="adj2" fmla="val 57584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chia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seû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endParaRPr lang="vi-VN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6" y="1666309"/>
            <a:ext cx="9037154" cy="433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6846" y="1037660"/>
            <a:ext cx="1657350" cy="62865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150" b="1" dirty="0" err="1">
                  <a:solidFill>
                    <a:schemeClr val="bg1"/>
                  </a:solidFill>
                </a:rPr>
                <a:t>Nói</a:t>
              </a:r>
              <a:endParaRPr lang="vi-VN" sz="315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2286" y="989469"/>
            <a:ext cx="6172200" cy="8572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4450" y="971550"/>
            <a:ext cx="1885950" cy="62865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88" y="2057401"/>
            <a:ext cx="8994913" cy="395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Khi ra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</a:t>
            </a:r>
            <a:endParaRPr lang="vi-VN" sz="28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702105" y="3356992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292080" y="4588002"/>
            <a:ext cx="3352800" cy="14127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49536" y="859233"/>
            <a:ext cx="5681472" cy="4840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2004094"/>
            <a:ext cx="1389888" cy="3791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79512" y="3169198"/>
            <a:ext cx="1873172" cy="2528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234624" y="1940086"/>
            <a:ext cx="1487424" cy="1444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5255473" y="1351822"/>
            <a:ext cx="1446632" cy="1304544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080017" y="2109729"/>
            <a:ext cx="2263761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405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405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lang="tr-TR" altLang="zh-CN" sz="4050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5" y="116632"/>
            <a:ext cx="8113363" cy="563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7500" y="3186628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sz="1350" dirty="0"/>
            </a:br>
            <a:endParaRPr lang="vi-VN" sz="135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9743" y="1110066"/>
            <a:ext cx="2173637" cy="560846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  </a:t>
              </a:r>
              <a:r>
                <a:rPr lang="en-US" sz="2100" b="1" dirty="0" err="1">
                  <a:solidFill>
                    <a:schemeClr val="bg1"/>
                  </a:solidFill>
                </a:rPr>
                <a:t>Nhận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biết</a:t>
              </a:r>
              <a:endParaRPr lang="vi-VN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560" y="5965434"/>
            <a:ext cx="811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aø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öôùc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ñöôïc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löôùt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soùng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bieån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960694"/>
            <a:ext cx="114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5970174"/>
            <a:ext cx="134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0607" y="5969376"/>
            <a:ext cx="134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509451"/>
            <a:ext cx="8307977" cy="5852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44838" y="5904412"/>
            <a:ext cx="2271179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6971" y="395365"/>
            <a:ext cx="4095206" cy="1176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790" y="1988840"/>
            <a:ext cx="4918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6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6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71:öôc-öôt</a:t>
            </a:r>
          </a:p>
        </p:txBody>
      </p:sp>
    </p:spTree>
    <p:extLst>
      <p:ext uri="{BB962C8B-B14F-4D97-AF65-F5344CB8AC3E}">
        <p14:creationId xmlns:p14="http://schemas.microsoft.com/office/powerpoint/2010/main" val="302029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962293" y="1107073"/>
            <a:ext cx="1106731" cy="6365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508333" y="1155716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06605" y="2268533"/>
            <a:ext cx="5486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5281419" y="4963995"/>
            <a:ext cx="209227" cy="15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5281419" y="4993056"/>
            <a:ext cx="294466" cy="148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06604" y="2268060"/>
            <a:ext cx="2047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4676577" y="2259815"/>
            <a:ext cx="2047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2460152" y="2270966"/>
            <a:ext cx="2047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>
                <a:solidFill>
                  <a:srgbClr val="00B050"/>
                </a:solidFill>
                <a:latin typeface="VNI-Avo" pitchFamily="2" charset="0"/>
              </a:rPr>
              <a:t>c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760349" y="2277251"/>
            <a:ext cx="2047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>
                <a:solidFill>
                  <a:srgbClr val="7030A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FF5FC-25E1-44F7-BC3A-1643C6941308}"/>
              </a:ext>
            </a:extLst>
          </p:cNvPr>
          <p:cNvSpPr txBox="1"/>
          <p:nvPr/>
        </p:nvSpPr>
        <p:spPr>
          <a:xfrm>
            <a:off x="2112917" y="73901"/>
            <a:ext cx="4918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59832" y="3473450"/>
            <a:ext cx="3024336" cy="698500"/>
          </a:xfrm>
          <a:prstGeom prst="rect">
            <a:avLst/>
          </a:prstGeom>
          <a:solidFill>
            <a:srgbClr val="C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</a:rPr>
              <a:t>ñ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öôïc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798763"/>
            <a:ext cx="1462956" cy="663575"/>
          </a:xfrm>
          <a:prstGeom prst="rect">
            <a:avLst/>
          </a:prstGeom>
          <a:solidFill>
            <a:srgbClr val="C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3900" y="2798763"/>
            <a:ext cx="1550268" cy="660400"/>
          </a:xfrm>
          <a:prstGeom prst="rect">
            <a:avLst/>
          </a:prstGeom>
          <a:solidFill>
            <a:srgbClr val="C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3713" y="1744663"/>
            <a:ext cx="1408112" cy="4175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3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6050" y="1744663"/>
            <a:ext cx="441325" cy="417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1641117"/>
            <a:ext cx="142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alt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22138" y="1648574"/>
            <a:ext cx="1566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alt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iêu đề 1"/>
          <p:cNvSpPr txBox="1">
            <a:spLocks/>
          </p:cNvSpPr>
          <p:nvPr/>
        </p:nvSpPr>
        <p:spPr bwMode="auto">
          <a:xfrm>
            <a:off x="544378" y="4568779"/>
            <a:ext cx="4292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altLang="en-US" sz="40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altLang="en-US" sz="4000" b="1" dirty="0" err="1">
                <a:solidFill>
                  <a:srgbClr val="002060"/>
                </a:solidFill>
                <a:latin typeface="VNI-Avo" pitchFamily="2" charset="0"/>
              </a:rPr>
              <a:t>löôïc</a:t>
            </a:r>
            <a:r>
              <a:rPr lang="en-US" alt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endParaRPr lang="en-US" altLang="en-US" sz="40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iêu đề 1"/>
          <p:cNvSpPr txBox="1">
            <a:spLocks/>
          </p:cNvSpPr>
          <p:nvPr/>
        </p:nvSpPr>
        <p:spPr bwMode="auto">
          <a:xfrm>
            <a:off x="712519" y="5636028"/>
            <a:ext cx="393657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190DB3"/>
                </a:solidFill>
                <a:latin typeface="VNI-Avo" pitchFamily="2" charset="0"/>
              </a:rPr>
              <a:t>löôùt</a:t>
            </a:r>
            <a:r>
              <a:rPr lang="en-US" altLang="en-US" sz="4000" b="1" dirty="0">
                <a:solidFill>
                  <a:srgbClr val="190DB3"/>
                </a:solidFill>
                <a:latin typeface="VNI-Avo" pitchFamily="2" charset="0"/>
              </a:rPr>
              <a:t>         </a:t>
            </a:r>
            <a:r>
              <a:rPr lang="vi-VN" altLang="en-US" sz="4000" b="1" dirty="0">
                <a:solidFill>
                  <a:srgbClr val="190DB3"/>
                </a:solidFill>
                <a:latin typeface="VNI-Avo" pitchFamily="2" charset="0"/>
              </a:rPr>
              <a:t> </a:t>
            </a:r>
            <a:r>
              <a:rPr lang="en-US" altLang="en-US" sz="4000" b="1" dirty="0" err="1">
                <a:solidFill>
                  <a:srgbClr val="190DB3"/>
                </a:solidFill>
                <a:latin typeface="VNI-Avo" pitchFamily="2" charset="0"/>
              </a:rPr>
              <a:t>löôït</a:t>
            </a:r>
            <a:r>
              <a:rPr lang="en-US" altLang="en-US" sz="4000" b="1" dirty="0">
                <a:solidFill>
                  <a:srgbClr val="190DB3"/>
                </a:solidFill>
                <a:latin typeface="VNI-Avo" pitchFamily="2" charset="0"/>
              </a:rPr>
              <a:t>		</a:t>
            </a:r>
            <a:endParaRPr lang="en-US" altLang="en-US" sz="4000" dirty="0">
              <a:solidFill>
                <a:srgbClr val="190DB3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5673" y="151838"/>
            <a:ext cx="4918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iêu đề 1"/>
          <p:cNvSpPr txBox="1">
            <a:spLocks/>
          </p:cNvSpPr>
          <p:nvPr/>
        </p:nvSpPr>
        <p:spPr bwMode="auto">
          <a:xfrm>
            <a:off x="4797719" y="4506077"/>
            <a:ext cx="42574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altLang="en-US" sz="4000" b="1" dirty="0" err="1">
                <a:solidFill>
                  <a:srgbClr val="002060"/>
                </a:solidFill>
                <a:latin typeface="VNI-Avo" pitchFamily="2" charset="0"/>
              </a:rPr>
              <a:t>öôïc</a:t>
            </a:r>
            <a:r>
              <a:rPr lang="en-US" alt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altLang="en-US" sz="4000" b="1" dirty="0" err="1">
                <a:solidFill>
                  <a:srgbClr val="002060"/>
                </a:solidFill>
                <a:latin typeface="VNI-Avo" pitchFamily="2" charset="0"/>
              </a:rPr>
              <a:t>nöôùc</a:t>
            </a:r>
            <a:r>
              <a:rPr lang="en-US" alt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3" name="Tiêu đề 1"/>
          <p:cNvSpPr txBox="1">
            <a:spLocks/>
          </p:cNvSpPr>
          <p:nvPr/>
        </p:nvSpPr>
        <p:spPr bwMode="auto">
          <a:xfrm>
            <a:off x="5022138" y="5677762"/>
            <a:ext cx="2256661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VNI-Avo" pitchFamily="2" charset="0"/>
              </a:rPr>
              <a:t>		</a:t>
            </a:r>
            <a:endParaRPr lang="en-US" altLang="en-US" sz="4000" dirty="0">
              <a:latin typeface="VNI-Avo" pitchFamily="2" charset="0"/>
            </a:endParaRPr>
          </a:p>
        </p:txBody>
      </p:sp>
      <p:sp>
        <p:nvSpPr>
          <p:cNvPr id="14" name="Tiêu đề 1"/>
          <p:cNvSpPr txBox="1">
            <a:spLocks/>
          </p:cNvSpPr>
          <p:nvPr/>
        </p:nvSpPr>
        <p:spPr bwMode="auto">
          <a:xfrm>
            <a:off x="4868279" y="5583758"/>
            <a:ext cx="393657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190DB3"/>
                </a:solidFill>
                <a:latin typeface="VNI-Avo" pitchFamily="2" charset="0"/>
              </a:rPr>
              <a:t>möôùt</a:t>
            </a:r>
            <a:r>
              <a:rPr lang="en-US" altLang="en-US" sz="4000" b="1" dirty="0">
                <a:solidFill>
                  <a:srgbClr val="190DB3"/>
                </a:solidFill>
                <a:latin typeface="VNI-Avo" pitchFamily="2" charset="0"/>
              </a:rPr>
              <a:t>    </a:t>
            </a:r>
            <a:r>
              <a:rPr lang="vi-VN" altLang="en-US" sz="4000" b="1" dirty="0">
                <a:solidFill>
                  <a:srgbClr val="190DB3"/>
                </a:solidFill>
                <a:latin typeface="VNI-Avo" pitchFamily="2" charset="0"/>
              </a:rPr>
              <a:t> </a:t>
            </a:r>
            <a:r>
              <a:rPr lang="en-US" altLang="en-US" sz="4000" b="1" dirty="0" err="1">
                <a:solidFill>
                  <a:srgbClr val="190DB3"/>
                </a:solidFill>
                <a:latin typeface="VNI-Avo" pitchFamily="2" charset="0"/>
              </a:rPr>
              <a:t>möôït</a:t>
            </a:r>
            <a:r>
              <a:rPr lang="en-US" altLang="en-US" sz="4000" b="1" dirty="0">
                <a:solidFill>
                  <a:srgbClr val="190DB3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190DB3"/>
              </a:solidFill>
              <a:latin typeface="VNI-Avo" pitchFamily="2" charset="0"/>
            </a:endParaRPr>
          </a:p>
        </p:txBody>
      </p:sp>
      <p:sp>
        <p:nvSpPr>
          <p:cNvPr id="23" name="Tiêu đề 1"/>
          <p:cNvSpPr txBox="1">
            <a:spLocks/>
          </p:cNvSpPr>
          <p:nvPr/>
        </p:nvSpPr>
        <p:spPr bwMode="auto">
          <a:xfrm>
            <a:off x="869286" y="4577659"/>
            <a:ext cx="1224136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iêu đề 1"/>
          <p:cNvSpPr txBox="1">
            <a:spLocks/>
          </p:cNvSpPr>
          <p:nvPr/>
        </p:nvSpPr>
        <p:spPr bwMode="auto">
          <a:xfrm>
            <a:off x="3184027" y="4568779"/>
            <a:ext cx="1224136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iêu đề 1"/>
          <p:cNvSpPr txBox="1">
            <a:spLocks/>
          </p:cNvSpPr>
          <p:nvPr/>
        </p:nvSpPr>
        <p:spPr bwMode="auto">
          <a:xfrm>
            <a:off x="5424523" y="4506077"/>
            <a:ext cx="1224136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iêu đề 1"/>
          <p:cNvSpPr txBox="1">
            <a:spLocks/>
          </p:cNvSpPr>
          <p:nvPr/>
        </p:nvSpPr>
        <p:spPr bwMode="auto">
          <a:xfrm>
            <a:off x="7452320" y="4518000"/>
            <a:ext cx="1224136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êu đề 1"/>
          <p:cNvSpPr txBox="1">
            <a:spLocks/>
          </p:cNvSpPr>
          <p:nvPr/>
        </p:nvSpPr>
        <p:spPr bwMode="auto">
          <a:xfrm>
            <a:off x="853701" y="5636028"/>
            <a:ext cx="137055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iêu đề 1"/>
          <p:cNvSpPr txBox="1">
            <a:spLocks/>
          </p:cNvSpPr>
          <p:nvPr/>
        </p:nvSpPr>
        <p:spPr bwMode="auto">
          <a:xfrm>
            <a:off x="3242647" y="5646489"/>
            <a:ext cx="137055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iêu đề 1"/>
          <p:cNvSpPr txBox="1">
            <a:spLocks/>
          </p:cNvSpPr>
          <p:nvPr/>
        </p:nvSpPr>
        <p:spPr bwMode="auto">
          <a:xfrm>
            <a:off x="5365020" y="5606436"/>
            <a:ext cx="137055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iêu đề 1"/>
          <p:cNvSpPr txBox="1">
            <a:spLocks/>
          </p:cNvSpPr>
          <p:nvPr/>
        </p:nvSpPr>
        <p:spPr bwMode="auto">
          <a:xfrm>
            <a:off x="7381244" y="5582797"/>
            <a:ext cx="1035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		</a:t>
            </a:r>
            <a:endParaRPr lang="en-US" alt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7" grpId="0"/>
      <p:bldP spid="18" grpId="0"/>
      <p:bldP spid="22" grpId="0"/>
      <p:bldP spid="19" grpId="0"/>
      <p:bldP spid="21" grpId="0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4251960" y="56789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9646" y="5498648"/>
            <a:ext cx="4230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00" b="1" dirty="0" err="1">
                <a:latin typeface="VNI-Avo" pitchFamily="2" charset="0"/>
              </a:rPr>
              <a:t>thöôùc</a:t>
            </a:r>
            <a:r>
              <a:rPr lang="en-US" sz="4200" b="1" dirty="0">
                <a:latin typeface="VNI-Avo" pitchFamily="2" charset="0"/>
              </a:rPr>
              <a:t> </a:t>
            </a:r>
            <a:r>
              <a:rPr lang="en-US" sz="4200" b="1" dirty="0" err="1">
                <a:latin typeface="VNI-Avo" pitchFamily="2" charset="0"/>
              </a:rPr>
              <a:t>keû</a:t>
            </a:r>
            <a:endParaRPr lang="en-US" sz="4200" dirty="0"/>
          </a:p>
        </p:txBody>
      </p:sp>
      <p:sp>
        <p:nvSpPr>
          <p:cNvPr id="11" name="Rectangle 10"/>
          <p:cNvSpPr/>
          <p:nvPr/>
        </p:nvSpPr>
        <p:spPr>
          <a:xfrm>
            <a:off x="3868490" y="5498647"/>
            <a:ext cx="1317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VNI-Avo" pitchFamily="2" charset="0"/>
              </a:rPr>
              <a:t>öôùc</a:t>
            </a:r>
            <a:endParaRPr lang="en-US" sz="4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775"/>
            <a:ext cx="5256585" cy="32217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A448EA-E585-45BF-8338-23D5AA19AAFA}"/>
              </a:ext>
            </a:extLst>
          </p:cNvPr>
          <p:cNvSpPr/>
          <p:nvPr/>
        </p:nvSpPr>
        <p:spPr>
          <a:xfrm>
            <a:off x="1259632" y="1299320"/>
            <a:ext cx="7101780" cy="80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Troø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chôi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Nhìn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ñoaùn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chöõ</a:t>
            </a:r>
            <a:endParaRPr lang="en-US" sz="36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2FE1E-1AEA-4AE3-93B5-09C366A7FA5D}"/>
              </a:ext>
            </a:extLst>
          </p:cNvPr>
          <p:cNvSpPr txBox="1"/>
          <p:nvPr/>
        </p:nvSpPr>
        <p:spPr>
          <a:xfrm>
            <a:off x="2265673" y="151838"/>
            <a:ext cx="4918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63955" y="1583391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3219646" y="6002704"/>
            <a:ext cx="4230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00" b="1" dirty="0">
                <a:latin typeface="VNI-Avo" pitchFamily="2" charset="0"/>
              </a:rPr>
              <a:t> </a:t>
            </a:r>
            <a:r>
              <a:rPr lang="en-US" sz="4200" b="1" dirty="0" err="1">
                <a:latin typeface="VNI-Avo" pitchFamily="2" charset="0"/>
              </a:rPr>
              <a:t>döôïc</a:t>
            </a:r>
            <a:r>
              <a:rPr lang="en-US" sz="4200" b="1" dirty="0">
                <a:latin typeface="VNI-Avo" pitchFamily="2" charset="0"/>
              </a:rPr>
              <a:t> </a:t>
            </a:r>
            <a:r>
              <a:rPr lang="en-US" sz="4200" b="1" dirty="0" err="1">
                <a:latin typeface="VNI-Avo" pitchFamily="2" charset="0"/>
              </a:rPr>
              <a:t>só</a:t>
            </a:r>
            <a:endParaRPr lang="en-US" sz="4200" dirty="0"/>
          </a:p>
        </p:txBody>
      </p:sp>
      <p:sp>
        <p:nvSpPr>
          <p:cNvPr id="11" name="Rectangle 10"/>
          <p:cNvSpPr/>
          <p:nvPr/>
        </p:nvSpPr>
        <p:spPr>
          <a:xfrm>
            <a:off x="3868490" y="6002703"/>
            <a:ext cx="1317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060848"/>
            <a:ext cx="6853031" cy="39418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89D97B-955E-49E2-9B75-FAD43E8AEC44}"/>
              </a:ext>
            </a:extLst>
          </p:cNvPr>
          <p:cNvSpPr/>
          <p:nvPr/>
        </p:nvSpPr>
        <p:spPr>
          <a:xfrm>
            <a:off x="1257300" y="1124744"/>
            <a:ext cx="7101780" cy="80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Troø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chôi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Nhìn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ñoaùn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chöõ</a:t>
            </a:r>
            <a:endParaRPr lang="en-US" sz="36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A1852-D10C-4442-ABFF-7608092532C3}"/>
              </a:ext>
            </a:extLst>
          </p:cNvPr>
          <p:cNvSpPr txBox="1"/>
          <p:nvPr/>
        </p:nvSpPr>
        <p:spPr>
          <a:xfrm>
            <a:off x="2265673" y="151838"/>
            <a:ext cx="4918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600" b="1" u="sng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9646" y="6002704"/>
            <a:ext cx="4230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00" b="1" dirty="0">
                <a:latin typeface="VNI-Avo" pitchFamily="2" charset="0"/>
              </a:rPr>
              <a:t> </a:t>
            </a:r>
            <a:r>
              <a:rPr lang="en-US" sz="4200" b="1" dirty="0" err="1">
                <a:latin typeface="VNI-Avo" pitchFamily="2" charset="0"/>
              </a:rPr>
              <a:t>löôùt</a:t>
            </a:r>
            <a:r>
              <a:rPr lang="en-US" sz="4200" b="1" dirty="0">
                <a:latin typeface="VNI-Avo" pitchFamily="2" charset="0"/>
              </a:rPr>
              <a:t> </a:t>
            </a:r>
            <a:r>
              <a:rPr lang="en-US" sz="4200" b="1" dirty="0" err="1">
                <a:latin typeface="VNI-Avo" pitchFamily="2" charset="0"/>
              </a:rPr>
              <a:t>vaùn</a:t>
            </a:r>
            <a:endParaRPr lang="en-US" sz="4200" dirty="0"/>
          </a:p>
        </p:txBody>
      </p:sp>
      <p:sp>
        <p:nvSpPr>
          <p:cNvPr id="9" name="Rectangle 8"/>
          <p:cNvSpPr/>
          <p:nvPr/>
        </p:nvSpPr>
        <p:spPr>
          <a:xfrm>
            <a:off x="3674678" y="6002703"/>
            <a:ext cx="1317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VNI-Avo" pitchFamily="2" charset="0"/>
              </a:rPr>
              <a:t>öôùt</a:t>
            </a:r>
            <a:endParaRPr lang="en-US" sz="4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2900"/>
            <a:ext cx="8352928" cy="42598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EF1128-BB6B-4EA1-A178-35A22374C3D8}"/>
              </a:ext>
            </a:extLst>
          </p:cNvPr>
          <p:cNvSpPr/>
          <p:nvPr/>
        </p:nvSpPr>
        <p:spPr>
          <a:xfrm>
            <a:off x="1469010" y="934730"/>
            <a:ext cx="7101780" cy="80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Troø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190DB3"/>
                </a:solidFill>
                <a:latin typeface="VNI-Avo" pitchFamily="2" charset="0"/>
              </a:rPr>
              <a:t>chôi</a:t>
            </a:r>
            <a:r>
              <a:rPr lang="en-US" sz="3600" b="1" dirty="0">
                <a:solidFill>
                  <a:srgbClr val="190DB3"/>
                </a:solidFill>
                <a:latin typeface="VNI-Avo" pitchFamily="2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Nhìn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ñoaùn</a:t>
            </a: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Avo" pitchFamily="2" charset="0"/>
              </a:rPr>
              <a:t>chöõ</a:t>
            </a:r>
            <a:endParaRPr lang="en-US" sz="36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70702-38E7-40A5-91A5-1A43EF56A574}"/>
              </a:ext>
            </a:extLst>
          </p:cNvPr>
          <p:cNvSpPr txBox="1"/>
          <p:nvPr/>
        </p:nvSpPr>
        <p:spPr>
          <a:xfrm>
            <a:off x="2265673" y="151838"/>
            <a:ext cx="4918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10000"/>
                  </a:schemeClr>
                </a:solidFill>
                <a:latin typeface="VNI-Avo" pitchFamily="2" charset="0"/>
              </a:rPr>
              <a:t>Vieät</a:t>
            </a:r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71: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öôc-öôt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3200" b="1" u="sng" dirty="0">
              <a:solidFill>
                <a:schemeClr val="tx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531</TotalTime>
  <Words>596</Words>
  <Application>Microsoft Office PowerPoint</Application>
  <PresentationFormat>On-screen Show (4:3)</PresentationFormat>
  <Paragraphs>161</Paragraphs>
  <Slides>26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.VnAvant</vt:lpstr>
      <vt:lpstr>.VnAvantH</vt:lpstr>
      <vt:lpstr>.VnHelvetInsH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VNI-Avo</vt:lpstr>
      <vt:lpstr>Office Theme</vt:lpstr>
      <vt:lpstr>Aumerle template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Öôùc mô cuûa 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107</cp:revision>
  <dcterms:created xsi:type="dcterms:W3CDTF">2020-08-21T16:44:00Z</dcterms:created>
  <dcterms:modified xsi:type="dcterms:W3CDTF">2022-01-10T15:01:31Z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