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315" r:id="rId4"/>
    <p:sldId id="268" r:id="rId5"/>
    <p:sldId id="264" r:id="rId6"/>
    <p:sldId id="299" r:id="rId7"/>
    <p:sldId id="265" r:id="rId8"/>
    <p:sldId id="273" r:id="rId9"/>
    <p:sldId id="303" r:id="rId10"/>
    <p:sldId id="274" r:id="rId11"/>
    <p:sldId id="313" r:id="rId12"/>
    <p:sldId id="306" r:id="rId13"/>
    <p:sldId id="307" r:id="rId14"/>
    <p:sldId id="308" r:id="rId15"/>
    <p:sldId id="309" r:id="rId16"/>
    <p:sldId id="310" r:id="rId17"/>
    <p:sldId id="311" r:id="rId18"/>
    <p:sldId id="261" r:id="rId19"/>
    <p:sldId id="271" r:id="rId20"/>
    <p:sldId id="262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907"/>
    <a:srgbClr val="FFFFFF"/>
    <a:srgbClr val="F2A40D"/>
    <a:srgbClr val="CC1EC0"/>
    <a:srgbClr val="5515D5"/>
    <a:srgbClr val="3AD416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4628" autoAdjust="0"/>
  </p:normalViewPr>
  <p:slideViewPr>
    <p:cSldViewPr>
      <p:cViewPr varScale="1">
        <p:scale>
          <a:sx n="90" d="100"/>
          <a:sy n="90" d="100"/>
        </p:scale>
        <p:origin x="624" y="7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D2CE-4E29-490E-B35E-11633D724642}" type="datetimeFigureOut">
              <a:rPr lang="vi-VN" smtClean="0"/>
              <a:t>29/12/2021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D9415-8800-4D8B-9E0F-0ABBADB9E9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68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72DBFB3-9504-43D6-99E7-8FA59796CFF7}" type="datetimeFigureOut">
              <a:rPr lang="en-US" smtClean="0"/>
              <a:pPr/>
              <a:t>29/12/202121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07B199-1DCA-444F-8C4F-A9BE24F5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  <p:sldLayoutId id="2147483675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11760" y="1183871"/>
            <a:ext cx="7128792" cy="3404103"/>
          </a:xfrm>
        </p:spPr>
        <p:txBody>
          <a:bodyPr/>
          <a:lstStyle/>
          <a:p>
            <a:pPr algn="ctr"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“GIÚP HỌC SINH HỌC TỐT </a:t>
            </a:r>
          </a:p>
          <a:p>
            <a:pPr algn="ctr"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MÔN TOÁN THÔNG QUA </a:t>
            </a:r>
          </a:p>
          <a:p>
            <a:pPr algn="ctr"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DCNTT VÀO BÀI </a:t>
            </a:r>
          </a:p>
          <a:p>
            <a:pPr algn="ctr"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DẠY MÔN TOÁN LỚP 4”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8064" y="4083918"/>
            <a:ext cx="3541078" cy="488816"/>
          </a:xfr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altLang="ko-KR" b="1" dirty="0">
                <a:solidFill>
                  <a:srgbClr val="D6F907"/>
                </a:solidFill>
              </a:rPr>
              <a:t>GIÁO VIÊN TRIỂN KHAI : BÙI THỊ ĐÀO</a:t>
            </a:r>
            <a:endParaRPr lang="en-US" altLang="ko-KR" dirty="0">
              <a:solidFill>
                <a:srgbClr val="D6F907"/>
              </a:solidFill>
            </a:endParaRPr>
          </a:p>
        </p:txBody>
      </p:sp>
      <p:sp>
        <p:nvSpPr>
          <p:cNvPr id="7" name="Google Shape;280;p21"/>
          <p:cNvSpPr txBox="1"/>
          <p:nvPr/>
        </p:nvSpPr>
        <p:spPr>
          <a:xfrm>
            <a:off x="1057340" y="-92546"/>
            <a:ext cx="7475100" cy="8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</a:rPr>
              <a:t>PHÒNG GIÁO DỤC VÀ ĐÀO TẠO PHÚ GIÁO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</a:rPr>
              <a:t>TRƯỜNG TIỂU HỌC VĨNH HÒA A</a:t>
            </a:r>
          </a:p>
        </p:txBody>
      </p:sp>
      <p:sp>
        <p:nvSpPr>
          <p:cNvPr id="8" name="Google Shape;279;p21"/>
          <p:cNvSpPr txBox="1"/>
          <p:nvPr/>
        </p:nvSpPr>
        <p:spPr>
          <a:xfrm>
            <a:off x="2915816" y="843558"/>
            <a:ext cx="6228184" cy="75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algn="ctr"/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ĐẾN DỰ CHUYÊN ĐỀ - TỔ LỚP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3A2A7-B692-834B-A6F5-4CC94A2CA95A}"/>
              </a:ext>
            </a:extLst>
          </p:cNvPr>
          <p:cNvSpPr txBox="1"/>
          <p:nvPr/>
        </p:nvSpPr>
        <p:spPr>
          <a:xfrm>
            <a:off x="3858689" y="4646813"/>
            <a:ext cx="1752600" cy="23083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HỌC: 2021 - 2022</a:t>
            </a:r>
          </a:p>
        </p:txBody>
      </p:sp>
    </p:spTree>
    <p:extLst>
      <p:ext uri="{BB962C8B-B14F-4D97-AF65-F5344CB8AC3E}">
        <p14:creationId xmlns:p14="http://schemas.microsoft.com/office/powerpoint/2010/main" val="41897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65991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26749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00615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Slide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32281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355726"/>
            <a:ext cx="678180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9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587902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19548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93415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250806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0" y="2211710"/>
            <a:ext cx="7924800" cy="2549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515894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12347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86214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Slide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ứ tám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phần bài tập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17879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1710"/>
            <a:ext cx="8077200" cy="258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08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65991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26749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006158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”...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Ở bài này tôi cho học sinh chơi 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Ai nhanh 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3718"/>
            <a:ext cx="8001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467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99984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60743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34609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”...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Ở bài này tôi cho học sinh chơi 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Ai nhanh 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" y="2787774"/>
            <a:ext cx="457754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787774"/>
            <a:ext cx="4114801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65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99984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60743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1346097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550"/>
            <a:ext cx="4343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550"/>
            <a:ext cx="41148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36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73675" y="302731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KẾT QUẢ ĐẠT ĐƯỢC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A8945A-7E9D-4349-B205-57CBBF7F08AF}"/>
              </a:ext>
            </a:extLst>
          </p:cNvPr>
          <p:cNvGrpSpPr/>
          <p:nvPr/>
        </p:nvGrpSpPr>
        <p:grpSpPr>
          <a:xfrm>
            <a:off x="3131839" y="987574"/>
            <a:ext cx="5688631" cy="1008034"/>
            <a:chOff x="3131840" y="1275605"/>
            <a:chExt cx="5256584" cy="720001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275606"/>
              <a:ext cx="5256584" cy="720000"/>
              <a:chOff x="3131840" y="1491630"/>
              <a:chExt cx="5256584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31840" y="1275605"/>
              <a:ext cx="533164" cy="28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EF1DCE-1B9F-4DB5-AA04-8423DFF6503E}"/>
              </a:ext>
            </a:extLst>
          </p:cNvPr>
          <p:cNvGrpSpPr/>
          <p:nvPr/>
        </p:nvGrpSpPr>
        <p:grpSpPr>
          <a:xfrm>
            <a:off x="3104500" y="2427734"/>
            <a:ext cx="5715970" cy="1152127"/>
            <a:chOff x="3120330" y="2163705"/>
            <a:chExt cx="5262339" cy="72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3126085" y="2163705"/>
              <a:ext cx="5256584" cy="720000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120330" y="2163705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24382" y="2183778"/>
              <a:ext cx="44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6B286C-7A7A-4BCF-A113-BDC7CF13DA0E}"/>
              </a:ext>
            </a:extLst>
          </p:cNvPr>
          <p:cNvGrpSpPr/>
          <p:nvPr/>
        </p:nvGrpSpPr>
        <p:grpSpPr>
          <a:xfrm>
            <a:off x="3070328" y="4083918"/>
            <a:ext cx="5750143" cy="720000"/>
            <a:chOff x="3108820" y="3051804"/>
            <a:chExt cx="5268094" cy="72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3120330" y="3051804"/>
              <a:ext cx="5256584" cy="720000"/>
              <a:chOff x="3131840" y="1491630"/>
              <a:chExt cx="5256584" cy="5760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108820" y="3051804"/>
              <a:ext cx="533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9104" y="3088638"/>
              <a:ext cx="4519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521428" y="987574"/>
            <a:ext cx="5371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vi-VN" dirty="0">
                <a:solidFill>
                  <a:srgbClr val="C00000"/>
                </a:solidFill>
              </a:rPr>
              <a:t>ọc sinh tiếp thu bài nhanh hơn và tiết học sinh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vi-VN" dirty="0">
                <a:solidFill>
                  <a:srgbClr val="C00000"/>
                </a:solidFill>
              </a:rPr>
              <a:t>động hơn những tiết học không sử dụng </a:t>
            </a:r>
            <a:r>
              <a:rPr lang="en-US" dirty="0" err="1">
                <a:solidFill>
                  <a:srgbClr val="C00000"/>
                </a:solidFill>
              </a:rPr>
              <a:t>Công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 err="1">
                <a:solidFill>
                  <a:srgbClr val="C00000"/>
                </a:solidFill>
              </a:rPr>
              <a:t>nghệ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thông</a:t>
            </a:r>
            <a:r>
              <a:rPr lang="en-US" dirty="0">
                <a:solidFill>
                  <a:srgbClr val="C00000"/>
                </a:solidFill>
              </a:rPr>
              <a:t> tin.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7931" y="2512516"/>
            <a:ext cx="5092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1EC0"/>
                </a:solidFill>
              </a:rPr>
              <a:t>Học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sinh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thích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học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những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tiết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có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dạy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bằng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giáo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án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điện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tử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hơn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những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tiết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dạy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truyền</a:t>
            </a:r>
            <a:r>
              <a:rPr lang="en-US" dirty="0">
                <a:solidFill>
                  <a:srgbClr val="CC1EC0"/>
                </a:solidFill>
              </a:rPr>
              <a:t> </a:t>
            </a:r>
            <a:r>
              <a:rPr lang="en-US" dirty="0" err="1">
                <a:solidFill>
                  <a:srgbClr val="CC1EC0"/>
                </a:solidFill>
              </a:rPr>
              <a:t>thống</a:t>
            </a:r>
            <a:r>
              <a:rPr lang="en-US" dirty="0">
                <a:solidFill>
                  <a:srgbClr val="CC1EC0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9907" y="4155926"/>
            <a:ext cx="543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2A40D"/>
                </a:solidFill>
              </a:rPr>
              <a:t>Có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ứng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dụng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Công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nghệ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thông</a:t>
            </a:r>
            <a:r>
              <a:rPr lang="en-US" dirty="0">
                <a:solidFill>
                  <a:srgbClr val="F2A40D"/>
                </a:solidFill>
              </a:rPr>
              <a:t> tin </a:t>
            </a:r>
            <a:r>
              <a:rPr lang="en-US" dirty="0" err="1">
                <a:solidFill>
                  <a:srgbClr val="F2A40D"/>
                </a:solidFill>
              </a:rPr>
              <a:t>kết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quả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cao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hơn</a:t>
            </a:r>
            <a:r>
              <a:rPr lang="en-US" dirty="0">
                <a:solidFill>
                  <a:srgbClr val="F2A40D"/>
                </a:solidFill>
              </a:rPr>
              <a:t> so </a:t>
            </a:r>
            <a:r>
              <a:rPr lang="en-US" dirty="0" err="1">
                <a:solidFill>
                  <a:srgbClr val="F2A40D"/>
                </a:solidFill>
              </a:rPr>
              <a:t>lớp</a:t>
            </a:r>
            <a:r>
              <a:rPr lang="en-US" dirty="0">
                <a:solidFill>
                  <a:srgbClr val="F2A40D"/>
                </a:solidFill>
              </a:rPr>
              <a:t>  </a:t>
            </a:r>
            <a:r>
              <a:rPr lang="en-US" dirty="0" err="1">
                <a:solidFill>
                  <a:srgbClr val="F2A40D"/>
                </a:solidFill>
              </a:rPr>
              <a:t>không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có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ứng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dụng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Công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nghệ</a:t>
            </a:r>
            <a:r>
              <a:rPr lang="en-US" dirty="0">
                <a:solidFill>
                  <a:srgbClr val="F2A40D"/>
                </a:solidFill>
              </a:rPr>
              <a:t> </a:t>
            </a:r>
            <a:r>
              <a:rPr lang="en-US" dirty="0" err="1">
                <a:solidFill>
                  <a:srgbClr val="F2A40D"/>
                </a:solidFill>
              </a:rPr>
              <a:t>thông</a:t>
            </a:r>
            <a:r>
              <a:rPr lang="en-US" dirty="0">
                <a:solidFill>
                  <a:srgbClr val="F2A40D"/>
                </a:solidFill>
              </a:rPr>
              <a:t> tin.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32AEB8"/>
                </a:solidFill>
              </a:rPr>
              <a:t>V. </a:t>
            </a:r>
            <a:r>
              <a:rPr lang="vi-VN" b="1" dirty="0">
                <a:solidFill>
                  <a:srgbClr val="32AEB8"/>
                </a:solidFill>
              </a:rPr>
              <a:t>KẾT LUẬN</a:t>
            </a:r>
            <a:r>
              <a:rPr lang="en-US" b="1" dirty="0">
                <a:solidFill>
                  <a:srgbClr val="32AEB8"/>
                </a:solidFill>
              </a:rPr>
              <a:t> VÀ KIẾN NGHỊ</a:t>
            </a:r>
            <a:endParaRPr lang="ko-KR" altLang="en-US" dirty="0">
              <a:solidFill>
                <a:srgbClr val="32AEB8"/>
              </a:solidFill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755576" y="843558"/>
            <a:ext cx="1296144" cy="1008112"/>
          </a:xfrm>
          <a:prstGeom prst="star8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51720" y="987574"/>
            <a:ext cx="2484276" cy="864096"/>
          </a:xfrm>
          <a:prstGeom prst="round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755576" y="1995686"/>
            <a:ext cx="1296144" cy="1008112"/>
          </a:xfrm>
          <a:prstGeom prst="star8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1720" y="2139702"/>
            <a:ext cx="4968552" cy="864096"/>
          </a:xfrm>
          <a:prstGeom prst="round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8-Point Star 28"/>
          <p:cNvSpPr/>
          <p:nvPr/>
        </p:nvSpPr>
        <p:spPr>
          <a:xfrm>
            <a:off x="827584" y="3147814"/>
            <a:ext cx="1296144" cy="1008112"/>
          </a:xfrm>
          <a:prstGeom prst="star8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23728" y="3291830"/>
            <a:ext cx="3024336" cy="864096"/>
          </a:xfrm>
          <a:prstGeom prst="round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/>
              <a:t>Thank you </a:t>
            </a:r>
            <a:endParaRPr lang="ko-KR" alt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39996-956D-4DBB-826A-EC44C2A0A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rgbClr val="32AEB8"/>
                </a:solidFill>
                <a:latin typeface="Times New Roman" pitchFamily="18" charset="0"/>
                <a:cs typeface="Times New Roman" pitchFamily="18" charset="0"/>
              </a:rPr>
              <a:t>LÝ DO CHỌN ĐỀ TÀI</a:t>
            </a:r>
            <a:endParaRPr lang="ko-KR" altLang="en-US" dirty="0">
              <a:solidFill>
                <a:srgbClr val="32AE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2536" y="940537"/>
            <a:ext cx="8711952" cy="1631214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nay,khi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75" y="3819693"/>
            <a:ext cx="867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b="1"/>
              <a:t>ĐẶC ĐIỂM TÌNH HÌNH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b="1">
                <a:solidFill>
                  <a:srgbClr val="32AEB8"/>
                </a:solidFill>
                <a:latin typeface="Times New Roman" pitchFamily="18" charset="0"/>
                <a:cs typeface="Times New Roman" pitchFamily="18" charset="0"/>
              </a:rPr>
              <a:t>ĐẶC ĐIỂM TÌNH HÌNH</a:t>
            </a:r>
            <a:r>
              <a:rPr lang="vi-VN">
                <a:solidFill>
                  <a:srgbClr val="32AEB8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sz="2800" b="1">
                <a:solidFill>
                  <a:srgbClr val="F2A40D"/>
                </a:solidFill>
                <a:latin typeface="Times New Roman" pitchFamily="18" charset="0"/>
                <a:cs typeface="Times New Roman" pitchFamily="18" charset="0"/>
              </a:rPr>
              <a:t>Thuận lợi</a:t>
            </a:r>
            <a:endParaRPr lang="vi-VN" sz="2800">
              <a:solidFill>
                <a:srgbClr val="F2A4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10" y="1255808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5383" y="14196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2109" y="242773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447" y="1255808"/>
            <a:ext cx="825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447" y="2514787"/>
            <a:ext cx="8252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320" y="329183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756" y="3426554"/>
            <a:ext cx="830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419622"/>
            <a:ext cx="86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ko-KR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245029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CC1EC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ko-KR" altLang="en-US" sz="2400" b="1" dirty="0">
              <a:solidFill>
                <a:srgbClr val="CC1E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340622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AD416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ko-KR" altLang="en-US" sz="2400" b="1" dirty="0">
              <a:solidFill>
                <a:srgbClr val="3AD4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6197" y="380226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6320" y="393990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756" y="3988673"/>
            <a:ext cx="830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  <a:endPara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05430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515D5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ko-KR" altLang="en-US" sz="2400" b="1" dirty="0">
              <a:solidFill>
                <a:srgbClr val="5515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6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5" grpId="0"/>
      <p:bldP spid="20" grpId="0" animBg="1"/>
      <p:bldP spid="24" grpId="0"/>
      <p:bldP spid="33" grpId="0"/>
      <p:bldP spid="34" grpId="0"/>
      <p:bldP spid="36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b="1">
                <a:solidFill>
                  <a:srgbClr val="32AEB8"/>
                </a:solidFill>
                <a:latin typeface="Times New Roman" pitchFamily="18" charset="0"/>
                <a:cs typeface="Times New Roman" pitchFamily="18" charset="0"/>
              </a:rPr>
              <a:t>ĐẶC ĐIỂM TÌNH HÌNH</a:t>
            </a:r>
            <a:r>
              <a:rPr lang="vi-VN">
                <a:solidFill>
                  <a:srgbClr val="32AEB8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sz="2800" b="1" dirty="0">
                <a:solidFill>
                  <a:srgbClr val="F2A40D"/>
                </a:solidFill>
                <a:latin typeface="Times New Roman" pitchFamily="18" charset="0"/>
                <a:cs typeface="Times New Roman" pitchFamily="18" charset="0"/>
              </a:rPr>
              <a:t>Khó khăn</a:t>
            </a:r>
            <a:r>
              <a:rPr lang="vi-VN" sz="2800" dirty="0">
                <a:solidFill>
                  <a:srgbClr val="F2A40D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1248522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3200" y="14196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108520" y="257175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3108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344" y="1295637"/>
            <a:ext cx="432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344" y="2495132"/>
            <a:ext cx="409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soạn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giảng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64" y="3531660"/>
            <a:ext cx="409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77412" y="14196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880" y="1382453"/>
            <a:ext cx="367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cũ, do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ko-KR" altLang="en-US" sz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1312" y="148520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80528" y="262894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36512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149355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5" grpId="0"/>
      <p:bldP spid="18" grpId="0"/>
      <p:bldP spid="20" grpId="0" animBg="1"/>
      <p:bldP spid="24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2000386"/>
            <a:ext cx="4271141" cy="896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>
            <a:off x="4872859" y="3003798"/>
            <a:ext cx="4271141" cy="1352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735" y="251196"/>
            <a:ext cx="9144000" cy="576064"/>
          </a:xfrm>
        </p:spPr>
        <p:txBody>
          <a:bodyPr/>
          <a:lstStyle/>
          <a:p>
            <a:r>
              <a:rPr lang="en-US" sz="2800" b="1" dirty="0"/>
              <a:t>III. MỤC TIÊU THỰC HIỆN CHUYÊN ĐỀ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460" y="1950486"/>
            <a:ext cx="4306060" cy="529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83460" y="3051517"/>
            <a:ext cx="4306059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04642" y="1973740"/>
            <a:ext cx="413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Tìm hiểu thực trạng khi đưa ứng dụng công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nghệ thông tin trong giảng dạy môn Toán </a:t>
            </a: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lớp 4.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0389" y="3153326"/>
            <a:ext cx="426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Đổi mới phương pháp dạy học khi đưa ứng dụng công nghệ thông tin trong giảng dạy môn Toán </a:t>
            </a:r>
          </a:p>
          <a:p>
            <a:pPr lvl="0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lớp 4 góp phần nâng cao hiệu quả dạy và học.</a:t>
            </a:r>
            <a:endParaRPr lang="vi-V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914967"/>
            <a:ext cx="456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460" y="3067095"/>
            <a:ext cx="420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Tìm hiểu về ứng dụng công nghệ thông tin </a:t>
            </a:r>
          </a:p>
          <a:p>
            <a:pPr lvl="0"/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trong giảng dạy môn Toán lớp 4.</a:t>
            </a:r>
            <a:endParaRPr lang="vi-VN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5832" y="4138176"/>
            <a:ext cx="348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1600" dirty="0">
                <a:solidFill>
                  <a:schemeClr val="bg1"/>
                </a:solidFill>
              </a:rPr>
              <a:t>Tăng cường sử dụng phương pháp trò chơi</a:t>
            </a:r>
          </a:p>
          <a:p>
            <a:pPr lvl="0"/>
            <a:r>
              <a:rPr lang="vi-VN" sz="1600" dirty="0">
                <a:solidFill>
                  <a:schemeClr val="bg1"/>
                </a:solidFill>
              </a:rPr>
              <a:t>chơi học tập.</a:t>
            </a: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build="p"/>
      <p:bldP spid="20" grpId="0" animBg="1"/>
      <p:bldP spid="22" grpId="0" animBg="1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US" b="1" dirty="0"/>
              <a:t>IV. THỰC TRẠNG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85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4646"/>
            <a:ext cx="9144000" cy="576064"/>
          </a:xfrm>
        </p:spPr>
        <p:txBody>
          <a:bodyPr/>
          <a:lstStyle/>
          <a:p>
            <a:pPr fontAlgn="base"/>
            <a:r>
              <a:rPr lang="en-US" b="1" dirty="0"/>
              <a:t>V. NỘI DUNG VÀ PHƯƠNG PHÁP THỰC HIỆN</a:t>
            </a:r>
            <a:endParaRPr lang="en-US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95837C8-D659-4DBB-A4EC-1A6E8DC8247F}"/>
              </a:ext>
            </a:extLst>
          </p:cNvPr>
          <p:cNvGrpSpPr/>
          <p:nvPr/>
        </p:nvGrpSpPr>
        <p:grpSpPr>
          <a:xfrm rot="16200000">
            <a:off x="4771485" y="-2402703"/>
            <a:ext cx="803885" cy="8280920"/>
            <a:chOff x="2164652" y="1341552"/>
            <a:chExt cx="540000" cy="3278592"/>
          </a:xfrm>
        </p:grpSpPr>
        <p:sp>
          <p:nvSpPr>
            <p:cNvPr id="8" name="Rounded Rectangle 7"/>
            <p:cNvSpPr/>
            <p:nvPr/>
          </p:nvSpPr>
          <p:spPr>
            <a:xfrm>
              <a:off x="2164652" y="1341552"/>
              <a:ext cx="540000" cy="30600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94567" y="1445644"/>
              <a:ext cx="462096" cy="462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5204552">
              <a:off x="2156722" y="1542307"/>
              <a:ext cx="533522" cy="26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1278535" y="3299862"/>
              <a:ext cx="2371794" cy="26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3AA0AA31-E392-4253-8CC8-4313FA41FD61}"/>
              </a:ext>
            </a:extLst>
          </p:cNvPr>
          <p:cNvGrpSpPr/>
          <p:nvPr/>
        </p:nvGrpSpPr>
        <p:grpSpPr>
          <a:xfrm rot="16200000">
            <a:off x="4776224" y="6054"/>
            <a:ext cx="1353362" cy="6514331"/>
            <a:chOff x="3022429" y="-1447030"/>
            <a:chExt cx="940197" cy="3316647"/>
          </a:xfrm>
        </p:grpSpPr>
        <p:sp>
          <p:nvSpPr>
            <p:cNvPr id="9" name="Rounded Rectangle 8"/>
            <p:cNvSpPr/>
            <p:nvPr/>
          </p:nvSpPr>
          <p:spPr>
            <a:xfrm>
              <a:off x="3422626" y="-1190401"/>
              <a:ext cx="540000" cy="30600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72650" y="-1043753"/>
              <a:ext cx="462096" cy="462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3293030" y="-980120"/>
              <a:ext cx="837304" cy="27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2036587" y="-461188"/>
              <a:ext cx="2371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chemeClr val="bg1"/>
                  </a:solidFill>
                </a:rPr>
                <a:t>Giải ô chữ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63501" y="1493371"/>
            <a:ext cx="5993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,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,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tiện</a:t>
            </a:r>
            <a:r>
              <a:rPr lang="en-US" b="1" dirty="0"/>
              <a:t> </a:t>
            </a:r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tiểu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36" y="27477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tiểu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0" y="587902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Đổi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E74F-92DA-3344-B255-3947027070C9}"/>
              </a:ext>
            </a:extLst>
          </p:cNvPr>
          <p:cNvSpPr/>
          <p:nvPr/>
        </p:nvSpPr>
        <p:spPr>
          <a:xfrm>
            <a:off x="228600" y="19548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V. NỘI DUNG VÀ PHƯƠNG PHÁP THỰC HIỆN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E7274-E35F-4244-B2B7-21CAB0E058FB}"/>
              </a:ext>
            </a:extLst>
          </p:cNvPr>
          <p:cNvSpPr txBox="1"/>
          <p:nvPr/>
        </p:nvSpPr>
        <p:spPr>
          <a:xfrm>
            <a:off x="228600" y="93415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Slide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1630"/>
            <a:ext cx="8153400" cy="3279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72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1045</Words>
  <Application>Microsoft Office PowerPoint</Application>
  <PresentationFormat>On-screen Show (16:9)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Phan Thi Nu</cp:lastModifiedBy>
  <cp:revision>135</cp:revision>
  <dcterms:created xsi:type="dcterms:W3CDTF">2016-12-05T23:26:54Z</dcterms:created>
  <dcterms:modified xsi:type="dcterms:W3CDTF">2021-12-29T06:52:13Z</dcterms:modified>
</cp:coreProperties>
</file>