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11088412" r:id="rId3"/>
    <p:sldId id="11088408" r:id="rId4"/>
    <p:sldId id="11088424" r:id="rId5"/>
    <p:sldId id="11088409" r:id="rId6"/>
    <p:sldId id="11088425" r:id="rId7"/>
    <p:sldId id="11088426" r:id="rId8"/>
    <p:sldId id="11088401" r:id="rId9"/>
    <p:sldId id="11088399" r:id="rId10"/>
    <p:sldId id="11088427" r:id="rId11"/>
    <p:sldId id="11088410" r:id="rId12"/>
    <p:sldId id="11088398" r:id="rId13"/>
    <p:sldId id="11088428" r:id="rId14"/>
    <p:sldId id="11088429" r:id="rId15"/>
    <p:sldId id="110883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4" autoAdjust="0"/>
    <p:restoredTop sz="94660"/>
  </p:normalViewPr>
  <p:slideViewPr>
    <p:cSldViewPr snapToGrid="0">
      <p:cViewPr varScale="1">
        <p:scale>
          <a:sx n="115" d="100"/>
          <a:sy n="115" d="100"/>
        </p:scale>
        <p:origin x="53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79701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12/27/21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2021/12/27</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oleObject" Target="../embeddings/oleObject2.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317" y="2522298"/>
            <a:ext cx="8813492" cy="1995098"/>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5400" b="1" i="0" u="none" strike="noStrike" kern="1200" cap="none" spc="0" normalizeH="0" baseline="0" noProof="0">
                <a:ln w="22225">
                  <a:solidFill>
                    <a:srgbClr val="70AD47">
                      <a:lumMod val="50000"/>
                    </a:srgbClr>
                  </a:solidFill>
                  <a:prstDash val="solid"/>
                </a:ln>
                <a:solidFill>
                  <a:srgbClr val="FFFF00"/>
                </a:solidFill>
                <a:effectLst/>
                <a:uLnTx/>
                <a:uFillTx/>
                <a:latin typeface="Arial" panose="020B0604020202020204"/>
                <a:cs typeface="+mn-cs"/>
              </a:rPr>
              <a:t>GIẢI</a:t>
            </a:r>
            <a:r>
              <a:rPr kumimoji="0" lang="en-US" sz="5400" b="1" i="0" u="none" strike="noStrike" kern="1200" cap="none" spc="0" normalizeH="0" noProof="0">
                <a:ln w="22225">
                  <a:solidFill>
                    <a:srgbClr val="70AD47">
                      <a:lumMod val="50000"/>
                    </a:srgbClr>
                  </a:solidFill>
                  <a:prstDash val="solid"/>
                </a:ln>
                <a:solidFill>
                  <a:srgbClr val="FFFF00"/>
                </a:solidFill>
                <a:effectLst/>
                <a:uLnTx/>
                <a:uFillTx/>
                <a:latin typeface="Arial" panose="020B0604020202020204"/>
                <a:cs typeface="+mn-cs"/>
              </a:rPr>
              <a:t> TOÁN VỀ TỈ SỐ PHẦN TRĂM</a:t>
            </a:r>
            <a:endParaRPr kumimoji="0" lang="vi-VN" sz="5400" b="1" i="0" u="none" strike="noStrike" kern="1200" cap="none" spc="0" normalizeH="0" baseline="0" noProof="0" dirty="0">
              <a:ln w="22225">
                <a:solidFill>
                  <a:srgbClr val="70AD47">
                    <a:lumMod val="50000"/>
                  </a:srgbClr>
                </a:solidFill>
                <a:prstDash val="solid"/>
              </a:ln>
              <a:solidFill>
                <a:srgbClr val="FFFF00"/>
              </a:solidFill>
              <a:effectLst/>
              <a:uLnTx/>
              <a:uFillTx/>
              <a:latin typeface="Arial" panose="020B0604020202020204"/>
              <a:cs typeface="+mn-cs"/>
            </a:endParaRPr>
          </a:p>
        </p:txBody>
      </p:sp>
      <p:grpSp>
        <p:nvGrpSpPr>
          <p:cNvPr id="3" name="Group 2"/>
          <p:cNvGrpSpPr/>
          <p:nvPr/>
        </p:nvGrpSpPr>
        <p:grpSpPr>
          <a:xfrm>
            <a:off x="1321631" y="869263"/>
            <a:ext cx="2190751" cy="1531398"/>
            <a:chOff x="1523998" y="0"/>
            <a:chExt cx="2190751" cy="980661"/>
          </a:xfrm>
        </p:grpSpPr>
        <p:grpSp>
          <p:nvGrpSpPr>
            <p:cNvPr id="4" name="Group 3"/>
            <p:cNvGrpSpPr/>
            <p:nvPr/>
          </p:nvGrpSpPr>
          <p:grpSpPr>
            <a:xfrm>
              <a:off x="1523998" y="0"/>
              <a:ext cx="2190751" cy="980661"/>
              <a:chOff x="1523999" y="0"/>
              <a:chExt cx="1285462" cy="1828800"/>
            </a:xfrm>
          </p:grpSpPr>
          <p:sp>
            <p:nvSpPr>
              <p:cNvPr id="6" name="Rectangle: Top Corners Rounded 5"/>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7" name="Rectangle: Top Corners Rounded 6"/>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5" name="TextBox 4"/>
            <p:cNvSpPr txBox="1"/>
            <p:nvPr/>
          </p:nvSpPr>
          <p:spPr>
            <a:xfrm>
              <a:off x="1573221" y="265435"/>
              <a:ext cx="1972089" cy="374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a:solidFill>
                    <a:srgbClr val="70AD47">
                      <a:lumMod val="75000"/>
                    </a:srgbClr>
                  </a:solidFill>
                  <a:latin typeface="Arial" panose="020B0604020202020204"/>
                </a:rPr>
                <a:t>Trang 75</a:t>
              </a:r>
              <a:endParaRPr kumimoji="0" lang="vi-VN" sz="3200" b="0" i="0" u="none" strike="noStrike" kern="1200" cap="none" spc="0" normalizeH="0" baseline="0" noProof="0" dirty="0">
                <a:ln>
                  <a:noFill/>
                </a:ln>
                <a:solidFill>
                  <a:srgbClr val="70AD47">
                    <a:lumMod val="75000"/>
                  </a:srgbClr>
                </a:solidFill>
                <a:effectLst/>
                <a:uLnTx/>
                <a:uFillTx/>
                <a:latin typeface="Arial" panose="020B0604020202020204"/>
                <a:cs typeface="+mn-cs"/>
              </a:endParaRPr>
            </a:p>
          </p:txBody>
        </p:sp>
      </p:grpSp>
      <p:sp>
        <p:nvSpPr>
          <p:cNvPr id="8" name="TextBox 7"/>
          <p:cNvSpPr txBox="1"/>
          <p:nvPr/>
        </p:nvSpPr>
        <p:spPr>
          <a:xfrm>
            <a:off x="2417007" y="1860206"/>
            <a:ext cx="68885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prstClr val="white"/>
                </a:solidFill>
                <a:latin typeface="Arial" panose="020B0604020202020204"/>
              </a:rPr>
              <a:t>TOÁN 5</a:t>
            </a:r>
            <a:endParaRPr kumimoji="0" lang="vi-VN" sz="3600" b="1"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9" name="TextBox 8">
            <a:extLst>
              <a:ext uri="{FF2B5EF4-FFF2-40B4-BE49-F238E27FC236}">
                <a16:creationId xmlns:a16="http://schemas.microsoft.com/office/drawing/2014/main" id="{954A1215-5B94-9540-AEFB-A108EC9F57CA}"/>
              </a:ext>
            </a:extLst>
          </p:cNvPr>
          <p:cNvSpPr txBox="1"/>
          <p:nvPr/>
        </p:nvSpPr>
        <p:spPr>
          <a:xfrm>
            <a:off x="3536207" y="1283766"/>
            <a:ext cx="6445405" cy="584775"/>
          </a:xfrm>
          <a:prstGeom prst="rect">
            <a:avLst/>
          </a:prstGeom>
          <a:noFill/>
        </p:spPr>
        <p:txBody>
          <a:bodyPr wrap="square" rtlCol="0">
            <a:spAutoFit/>
          </a:bodyPr>
          <a:lstStyle/>
          <a:p>
            <a:r>
              <a:rPr lang="en-VN" sz="3200" dirty="0">
                <a:solidFill>
                  <a:schemeClr val="bg1"/>
                </a:solidFill>
                <a:latin typeface="Times New Roman" panose="02020603050405020304" pitchFamily="18" charset="0"/>
                <a:cs typeface="Times New Roman" panose="02020603050405020304" pitchFamily="18" charset="0"/>
              </a:rPr>
              <a:t>Thứ ba, ngày 28 tháng 12 năm 2021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6"/>
          <p:cNvSpPr txBox="1">
            <a:spLocks noChangeArrowheads="1"/>
          </p:cNvSpPr>
          <p:nvPr/>
        </p:nvSpPr>
        <p:spPr bwMode="auto">
          <a:xfrm>
            <a:off x="1354183" y="681128"/>
            <a:ext cx="9305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 </a:t>
            </a:r>
            <a:r>
              <a:rPr lang="en-US" altLang="en-US" sz="3200" b="1"/>
              <a:t>Bài 1: Viết thành tỉ số phần tr</a:t>
            </a:r>
            <a:r>
              <a:rPr lang="vi-VN" altLang="en-US" sz="3200" b="1"/>
              <a:t>ă</a:t>
            </a:r>
            <a:r>
              <a:rPr lang="en-US" altLang="en-US" sz="3200" b="1"/>
              <a:t>m (theo mẫu):</a:t>
            </a:r>
          </a:p>
        </p:txBody>
      </p:sp>
      <p:sp>
        <p:nvSpPr>
          <p:cNvPr id="36" name="Text Box 7"/>
          <p:cNvSpPr txBox="1">
            <a:spLocks noChangeArrowheads="1"/>
          </p:cNvSpPr>
          <p:nvPr/>
        </p:nvSpPr>
        <p:spPr bwMode="auto">
          <a:xfrm>
            <a:off x="1510938" y="2408736"/>
            <a:ext cx="89749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0,3                        0,234                              1,35</a:t>
            </a:r>
          </a:p>
        </p:txBody>
      </p:sp>
      <p:sp>
        <p:nvSpPr>
          <p:cNvPr id="37" name="Text Box 48"/>
          <p:cNvSpPr txBox="1">
            <a:spLocks noChangeArrowheads="1"/>
          </p:cNvSpPr>
          <p:nvPr/>
        </p:nvSpPr>
        <p:spPr bwMode="auto">
          <a:xfrm>
            <a:off x="1471748" y="1506583"/>
            <a:ext cx="74472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Mẫu : 0,57  = 57%</a:t>
            </a:r>
          </a:p>
        </p:txBody>
      </p:sp>
      <p:sp>
        <p:nvSpPr>
          <p:cNvPr id="38" name="TextBox 37"/>
          <p:cNvSpPr txBox="1">
            <a:spLocks noChangeArrowheads="1"/>
          </p:cNvSpPr>
          <p:nvPr/>
        </p:nvSpPr>
        <p:spPr bwMode="auto">
          <a:xfrm>
            <a:off x="1014549" y="3347085"/>
            <a:ext cx="2386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0000FF"/>
                </a:solidFill>
              </a:rPr>
              <a:t>0,3 = </a:t>
            </a:r>
            <a:r>
              <a:rPr lang="en-US" altLang="en-US" sz="3200" b="1">
                <a:solidFill>
                  <a:srgbClr val="FF0000"/>
                </a:solidFill>
              </a:rPr>
              <a:t>30 %</a:t>
            </a:r>
          </a:p>
        </p:txBody>
      </p:sp>
      <p:sp>
        <p:nvSpPr>
          <p:cNvPr id="39" name="TextBox 38"/>
          <p:cNvSpPr txBox="1">
            <a:spLocks noChangeArrowheads="1"/>
          </p:cNvSpPr>
          <p:nvPr/>
        </p:nvSpPr>
        <p:spPr bwMode="auto">
          <a:xfrm>
            <a:off x="3833950" y="3322185"/>
            <a:ext cx="3150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0000FF"/>
                </a:solidFill>
              </a:rPr>
              <a:t>0,234 = </a:t>
            </a:r>
            <a:r>
              <a:rPr lang="en-US" altLang="en-US" sz="3200" b="1">
                <a:solidFill>
                  <a:srgbClr val="FF0000"/>
                </a:solidFill>
              </a:rPr>
              <a:t>23,4 %</a:t>
            </a:r>
          </a:p>
        </p:txBody>
      </p:sp>
      <p:sp>
        <p:nvSpPr>
          <p:cNvPr id="40" name="TextBox 39"/>
          <p:cNvSpPr txBox="1">
            <a:spLocks noChangeArrowheads="1"/>
          </p:cNvSpPr>
          <p:nvPr/>
        </p:nvSpPr>
        <p:spPr bwMode="auto">
          <a:xfrm>
            <a:off x="7898674" y="3268708"/>
            <a:ext cx="3341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0000FF"/>
                </a:solidFill>
              </a:rPr>
              <a:t>1,35 = </a:t>
            </a:r>
            <a:r>
              <a:rPr lang="en-US" altLang="en-US" sz="3200" b="1">
                <a:solidFill>
                  <a:srgbClr val="FF0000"/>
                </a:solidFill>
              </a:rPr>
              <a:t>135 %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10342" y="577033"/>
            <a:ext cx="113777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 </a:t>
            </a:r>
            <a:r>
              <a:rPr lang="vi-VN" altLang="en-US" sz="3200" b="1">
                <a:solidFill>
                  <a:srgbClr val="0000FF"/>
                </a:solidFill>
              </a:rPr>
              <a:t>  Bài 2: </a:t>
            </a:r>
            <a:r>
              <a:rPr lang="en-US" altLang="en-US" sz="3200" b="1">
                <a:solidFill>
                  <a:srgbClr val="0000FF"/>
                </a:solidFill>
              </a:rPr>
              <a:t> Tính tỉ số phần tr</a:t>
            </a:r>
            <a:r>
              <a:rPr lang="vi-VN" altLang="en-US" sz="3200" b="1">
                <a:solidFill>
                  <a:srgbClr val="0000FF"/>
                </a:solidFill>
              </a:rPr>
              <a:t>ă</a:t>
            </a:r>
            <a:r>
              <a:rPr lang="en-US" altLang="en-US" sz="3200" b="1">
                <a:solidFill>
                  <a:srgbClr val="0000FF"/>
                </a:solidFill>
              </a:rPr>
              <a:t>m của hai số :</a:t>
            </a:r>
          </a:p>
        </p:txBody>
      </p:sp>
      <p:sp>
        <p:nvSpPr>
          <p:cNvPr id="3" name="Text Box 9"/>
          <p:cNvSpPr txBox="1">
            <a:spLocks noChangeArrowheads="1"/>
          </p:cNvSpPr>
          <p:nvPr/>
        </p:nvSpPr>
        <p:spPr bwMode="auto">
          <a:xfrm>
            <a:off x="1309189" y="1362892"/>
            <a:ext cx="82447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 typeface="Arial" panose="020B0604020202020204" pitchFamily="34" charset="0"/>
              <a:buNone/>
            </a:pPr>
            <a:r>
              <a:rPr lang="en-US" altLang="en-US" sz="3200" b="1">
                <a:solidFill>
                  <a:srgbClr val="0000FF"/>
                </a:solidFill>
              </a:rPr>
              <a:t>Mẫu:    a) 19 và 30 </a:t>
            </a:r>
          </a:p>
          <a:p>
            <a:pPr>
              <a:spcBef>
                <a:spcPct val="50000"/>
              </a:spcBef>
              <a:buFont typeface="Arial" panose="020B0604020202020204" pitchFamily="34" charset="0"/>
              <a:buNone/>
            </a:pPr>
            <a:r>
              <a:rPr lang="en-US" altLang="en-US" sz="3200" b="1">
                <a:solidFill>
                  <a:srgbClr val="0000FF"/>
                </a:solidFill>
              </a:rPr>
              <a:t>                  19 : 30 = …………………    </a:t>
            </a:r>
          </a:p>
        </p:txBody>
      </p:sp>
      <p:sp>
        <p:nvSpPr>
          <p:cNvPr id="4" name="Text Box 9"/>
          <p:cNvSpPr txBox="1">
            <a:spLocks noChangeArrowheads="1"/>
          </p:cNvSpPr>
          <p:nvPr/>
        </p:nvSpPr>
        <p:spPr bwMode="auto">
          <a:xfrm>
            <a:off x="2314893" y="2885349"/>
            <a:ext cx="3959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 typeface="Arial" panose="020B0604020202020204" pitchFamily="34" charset="0"/>
              <a:buNone/>
            </a:pPr>
            <a:r>
              <a:rPr lang="en-US" altLang="en-US" sz="3200" b="1">
                <a:solidFill>
                  <a:srgbClr val="0000FF"/>
                </a:solidFill>
              </a:rPr>
              <a:t>    b) 45 và 61     </a:t>
            </a:r>
          </a:p>
        </p:txBody>
      </p:sp>
      <p:sp>
        <p:nvSpPr>
          <p:cNvPr id="5" name="Text Box 9"/>
          <p:cNvSpPr txBox="1">
            <a:spLocks noChangeArrowheads="1"/>
          </p:cNvSpPr>
          <p:nvPr/>
        </p:nvSpPr>
        <p:spPr bwMode="auto">
          <a:xfrm>
            <a:off x="2318431" y="4347935"/>
            <a:ext cx="4287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 typeface="Arial" panose="020B0604020202020204" pitchFamily="34" charset="0"/>
              <a:buNone/>
            </a:pPr>
            <a:r>
              <a:rPr lang="en-US" altLang="en-US" sz="3200" b="1">
                <a:solidFill>
                  <a:srgbClr val="0000FF"/>
                </a:solidFill>
              </a:rPr>
              <a:t>    c) 1,2 và 26    </a:t>
            </a:r>
          </a:p>
        </p:txBody>
      </p:sp>
      <p:sp>
        <p:nvSpPr>
          <p:cNvPr id="6" name="Text Box 9"/>
          <p:cNvSpPr txBox="1">
            <a:spLocks noChangeArrowheads="1"/>
          </p:cNvSpPr>
          <p:nvPr/>
        </p:nvSpPr>
        <p:spPr bwMode="auto">
          <a:xfrm>
            <a:off x="2787467" y="3618593"/>
            <a:ext cx="6760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 typeface="Arial" panose="020B0604020202020204" pitchFamily="34" charset="0"/>
              <a:buNone/>
            </a:pPr>
            <a:r>
              <a:rPr lang="en-US" altLang="en-US" sz="3200" b="1">
                <a:solidFill>
                  <a:srgbClr val="0000FF"/>
                </a:solidFill>
              </a:rPr>
              <a:t>    </a:t>
            </a:r>
            <a:r>
              <a:rPr lang="en-US" altLang="en-US" sz="3200" b="1">
                <a:solidFill>
                  <a:srgbClr val="FF0000"/>
                </a:solidFill>
              </a:rPr>
              <a:t>45 : 61 = 0,7377… = 73,77 %   </a:t>
            </a:r>
          </a:p>
        </p:txBody>
      </p:sp>
      <p:sp>
        <p:nvSpPr>
          <p:cNvPr id="7" name="Text Box 9"/>
          <p:cNvSpPr txBox="1">
            <a:spLocks noChangeArrowheads="1"/>
          </p:cNvSpPr>
          <p:nvPr/>
        </p:nvSpPr>
        <p:spPr bwMode="auto">
          <a:xfrm>
            <a:off x="3095896" y="4974726"/>
            <a:ext cx="6760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 typeface="Arial" panose="020B0604020202020204" pitchFamily="34" charset="0"/>
              <a:buNone/>
            </a:pPr>
            <a:r>
              <a:rPr lang="en-US" altLang="en-US" sz="3200" b="1">
                <a:solidFill>
                  <a:srgbClr val="0000FF"/>
                </a:solidFill>
              </a:rPr>
              <a:t> </a:t>
            </a:r>
            <a:r>
              <a:rPr lang="en-US" altLang="en-US" sz="3200" b="1">
                <a:solidFill>
                  <a:srgbClr val="FF0000"/>
                </a:solidFill>
              </a:rPr>
              <a:t>1,2 : 26 = 0,0461… =  4,61 %    </a:t>
            </a:r>
          </a:p>
        </p:txBody>
      </p:sp>
      <p:sp>
        <p:nvSpPr>
          <p:cNvPr id="8" name="Text Box 10"/>
          <p:cNvSpPr txBox="1">
            <a:spLocks noChangeArrowheads="1"/>
          </p:cNvSpPr>
          <p:nvPr/>
        </p:nvSpPr>
        <p:spPr bwMode="auto">
          <a:xfrm>
            <a:off x="4776788" y="2103120"/>
            <a:ext cx="457621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0,6333… = 63,33%</a:t>
            </a:r>
          </a:p>
        </p:txBody>
      </p:sp>
    </p:spTree>
    <p:extLst>
      <p:ext uri="{BB962C8B-B14F-4D97-AF65-F5344CB8AC3E}">
        <p14:creationId xmlns:p14="http://schemas.microsoft.com/office/powerpoint/2010/main" val="4753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8"/>
          <p:cNvSpPr txBox="1">
            <a:spLocks noChangeArrowheads="1"/>
          </p:cNvSpPr>
          <p:nvPr/>
        </p:nvSpPr>
        <p:spPr bwMode="auto">
          <a:xfrm>
            <a:off x="578224" y="692617"/>
            <a:ext cx="110803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t>      Bài 3: Một lớp học có 25 học sinh, trong đó có 13 học sinh nữ. Hỏi  số học sinh nữ chiếm bao nhiêu phần trăm số học sinh của lớp học đó?</a:t>
            </a:r>
          </a:p>
        </p:txBody>
      </p:sp>
      <p:sp>
        <p:nvSpPr>
          <p:cNvPr id="3" name="Text Box 46"/>
          <p:cNvSpPr txBox="1">
            <a:spLocks noChangeArrowheads="1"/>
          </p:cNvSpPr>
          <p:nvPr/>
        </p:nvSpPr>
        <p:spPr bwMode="auto">
          <a:xfrm>
            <a:off x="4826971" y="2302342"/>
            <a:ext cx="1754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Bài giải</a:t>
            </a:r>
          </a:p>
        </p:txBody>
      </p:sp>
      <p:sp>
        <p:nvSpPr>
          <p:cNvPr id="4" name="Text Box 47"/>
          <p:cNvSpPr txBox="1">
            <a:spLocks noChangeArrowheads="1"/>
          </p:cNvSpPr>
          <p:nvPr/>
        </p:nvSpPr>
        <p:spPr bwMode="auto">
          <a:xfrm>
            <a:off x="1344705" y="2813423"/>
            <a:ext cx="93053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  Tỉ số phần tr</a:t>
            </a:r>
            <a:r>
              <a:rPr lang="vi-VN" altLang="en-US" sz="3200" b="1">
                <a:solidFill>
                  <a:srgbClr val="0000FF"/>
                </a:solidFill>
              </a:rPr>
              <a:t>ă</a:t>
            </a:r>
            <a:r>
              <a:rPr lang="en-US" altLang="en-US" sz="3200" b="1">
                <a:solidFill>
                  <a:srgbClr val="0000FF"/>
                </a:solidFill>
              </a:rPr>
              <a:t>m của số học sinh nữ và số học sinh cả lớp là:</a:t>
            </a:r>
          </a:p>
        </p:txBody>
      </p:sp>
      <p:sp>
        <p:nvSpPr>
          <p:cNvPr id="5" name="Text Box 48"/>
          <p:cNvSpPr txBox="1">
            <a:spLocks noChangeArrowheads="1"/>
          </p:cNvSpPr>
          <p:nvPr/>
        </p:nvSpPr>
        <p:spPr bwMode="auto">
          <a:xfrm>
            <a:off x="4251886" y="3813175"/>
            <a:ext cx="50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13  :  25   = 0,52</a:t>
            </a:r>
          </a:p>
        </p:txBody>
      </p:sp>
      <p:sp>
        <p:nvSpPr>
          <p:cNvPr id="6" name="Text Box 51"/>
          <p:cNvSpPr txBox="1">
            <a:spLocks noChangeArrowheads="1"/>
          </p:cNvSpPr>
          <p:nvPr/>
        </p:nvSpPr>
        <p:spPr bwMode="auto">
          <a:xfrm>
            <a:off x="4775873" y="5100917"/>
            <a:ext cx="3416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Đáp số: </a:t>
            </a:r>
            <a:r>
              <a:rPr lang="en-US" altLang="en-US" sz="3200" b="1">
                <a:solidFill>
                  <a:srgbClr val="0000FF"/>
                </a:solidFill>
              </a:rPr>
              <a:t>52 %</a:t>
            </a:r>
          </a:p>
        </p:txBody>
      </p:sp>
      <p:sp>
        <p:nvSpPr>
          <p:cNvPr id="7" name="Text Box 48"/>
          <p:cNvSpPr txBox="1">
            <a:spLocks noChangeArrowheads="1"/>
          </p:cNvSpPr>
          <p:nvPr/>
        </p:nvSpPr>
        <p:spPr bwMode="auto">
          <a:xfrm>
            <a:off x="4297605" y="4401670"/>
            <a:ext cx="28624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0,52 = 52 %</a:t>
            </a:r>
          </a:p>
        </p:txBody>
      </p:sp>
    </p:spTree>
    <p:extLst>
      <p:ext uri="{BB962C8B-B14F-4D97-AF65-F5344CB8AC3E}">
        <p14:creationId xmlns:p14="http://schemas.microsoft.com/office/powerpoint/2010/main" val="39875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edg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
        <p:nvSpPr>
          <p:cNvPr id="3" name="TextBox 2"/>
          <p:cNvSpPr txBox="1"/>
          <p:nvPr/>
        </p:nvSpPr>
        <p:spPr>
          <a:xfrm>
            <a:off x="8942603" y="6581001"/>
            <a:ext cx="324939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kumimoji="0" lang="en-US" sz="16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691" y="2399159"/>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1" i="0" u="none" strike="noStrike" kern="1200" cap="none" spc="0" normalizeH="0" baseline="0" noProof="0">
                <a:ln>
                  <a:noFill/>
                </a:ln>
                <a:solidFill>
                  <a:prstClr val="white"/>
                </a:solidFill>
                <a:effectLst/>
                <a:uLnTx/>
                <a:uFillTx/>
                <a:latin typeface="Arial" panose="020B0604020202020204"/>
                <a:cs typeface="+mn-cs"/>
              </a:rPr>
              <a:t>KHỞI</a:t>
            </a:r>
            <a:r>
              <a:rPr kumimoji="0" lang="en-US" sz="9600" b="1" i="0" u="none" strike="noStrike" kern="1200" cap="none" spc="0" normalizeH="0" noProof="0">
                <a:ln>
                  <a:noFill/>
                </a:ln>
                <a:solidFill>
                  <a:prstClr val="white"/>
                </a:solidFill>
                <a:effectLst/>
                <a:uLnTx/>
                <a:uFillTx/>
                <a:latin typeface="Arial" panose="020B0604020202020204"/>
                <a:cs typeface="+mn-cs"/>
              </a:rPr>
              <a:t> ĐỘNG</a:t>
            </a:r>
            <a:endParaRPr kumimoji="0" lang="en-US" sz="9600" b="1" i="0" u="none" strike="noStrike" kern="1200" cap="none" spc="0" normalizeH="0" baseline="0" noProof="0" dirty="0">
              <a:ln>
                <a:noFill/>
              </a:ln>
              <a:solidFill>
                <a:prstClr val="white"/>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183368" y="918754"/>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0000FF"/>
                </a:solidFill>
              </a:rPr>
              <a:t>1. Viết các phân số thành tỉ số phần trăm  </a:t>
            </a:r>
          </a:p>
        </p:txBody>
      </p:sp>
      <p:graphicFrame>
        <p:nvGraphicFramePr>
          <p:cNvPr id="3" name="Object 8"/>
          <p:cNvGraphicFramePr>
            <a:graphicFrameLocks noChangeAspect="1"/>
          </p:cNvGraphicFramePr>
          <p:nvPr>
            <p:extLst>
              <p:ext uri="{D42A27DB-BD31-4B8C-83A1-F6EECF244321}">
                <p14:modId xmlns:p14="http://schemas.microsoft.com/office/powerpoint/2010/main" val="1431264570"/>
              </p:ext>
            </p:extLst>
          </p:nvPr>
        </p:nvGraphicFramePr>
        <p:xfrm>
          <a:off x="7270788" y="1480065"/>
          <a:ext cx="2265098" cy="1204323"/>
        </p:xfrm>
        <a:graphic>
          <a:graphicData uri="http://schemas.openxmlformats.org/presentationml/2006/ole">
            <mc:AlternateContent xmlns:mc="http://schemas.openxmlformats.org/markup-compatibility/2006">
              <mc:Choice xmlns:v="urn:schemas-microsoft-com:vml" Requires="v">
                <p:oleObj spid="_x0000_s1110" name="Equation" r:id="rId3" imgW="825500" imgH="393700" progId="Equation.DSMT4">
                  <p:embed/>
                </p:oleObj>
              </mc:Choice>
              <mc:Fallback>
                <p:oleObj name="Equation" r:id="rId3" imgW="825500" imgH="393700" progId="Equation.DSMT4">
                  <p:embed/>
                  <p:pic>
                    <p:nvPicPr>
                      <p:cNvPr id="102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88" y="1480065"/>
                        <a:ext cx="2265098" cy="1204323"/>
                      </a:xfrm>
                      <a:prstGeom prst="rect">
                        <a:avLst/>
                      </a:prstGeom>
                      <a:noFill/>
                      <a:ln>
                        <a:noFill/>
                      </a:ln>
                    </p:spPr>
                  </p:pic>
                </p:oleObj>
              </mc:Fallback>
            </mc:AlternateContent>
          </a:graphicData>
        </a:graphic>
      </p:graphicFrame>
      <p:grpSp>
        <p:nvGrpSpPr>
          <p:cNvPr id="4" name="Group 10"/>
          <p:cNvGrpSpPr>
            <a:grpSpLocks/>
          </p:cNvGrpSpPr>
          <p:nvPr/>
        </p:nvGrpSpPr>
        <p:grpSpPr bwMode="auto">
          <a:xfrm>
            <a:off x="1698171" y="1553777"/>
            <a:ext cx="1005269" cy="1149531"/>
            <a:chOff x="816" y="2526"/>
            <a:chExt cx="537" cy="669"/>
          </a:xfrm>
        </p:grpSpPr>
        <p:graphicFrame>
          <p:nvGraphicFramePr>
            <p:cNvPr id="5" name="Object 17"/>
            <p:cNvGraphicFramePr>
              <a:graphicFrameLocks noChangeAspect="1"/>
            </p:cNvGraphicFramePr>
            <p:nvPr>
              <p:extLst>
                <p:ext uri="{D42A27DB-BD31-4B8C-83A1-F6EECF244321}">
                  <p14:modId xmlns:p14="http://schemas.microsoft.com/office/powerpoint/2010/main" val="922584338"/>
                </p:ext>
              </p:extLst>
            </p:nvPr>
          </p:nvGraphicFramePr>
          <p:xfrm>
            <a:off x="918" y="2526"/>
            <a:ext cx="435" cy="669"/>
          </p:xfrm>
          <a:graphic>
            <a:graphicData uri="http://schemas.openxmlformats.org/presentationml/2006/ole">
              <mc:AlternateContent xmlns:mc="http://schemas.openxmlformats.org/markup-compatibility/2006">
                <mc:Choice xmlns:v="urn:schemas-microsoft-com:vml" Requires="v">
                  <p:oleObj spid="_x0000_s1111" name="Equation" r:id="rId5" imgW="291973" imgH="393529" progId="Equation.3">
                    <p:embed/>
                  </p:oleObj>
                </mc:Choice>
                <mc:Fallback>
                  <p:oleObj name="Equation" r:id="rId5" imgW="291973" imgH="393529" progId="Equation.3">
                    <p:embed/>
                    <p:pic>
                      <p:nvPicPr>
                        <p:cNvPr id="309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 y="2526"/>
                          <a:ext cx="435"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12"/>
            <p:cNvSpPr>
              <a:spLocks noChangeArrowheads="1"/>
            </p:cNvSpPr>
            <p:nvPr/>
          </p:nvSpPr>
          <p:spPr bwMode="auto">
            <a:xfrm>
              <a:off x="816" y="2832"/>
              <a:ext cx="96" cy="96"/>
            </a:xfrm>
            <a:prstGeom prst="star32">
              <a:avLst>
                <a:gd name="adj" fmla="val 37500"/>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grpSp>
      <p:sp>
        <p:nvSpPr>
          <p:cNvPr id="7" name="Rectangle 57"/>
          <p:cNvSpPr>
            <a:spLocks noChangeArrowheads="1"/>
          </p:cNvSpPr>
          <p:nvPr/>
        </p:nvSpPr>
        <p:spPr bwMode="auto">
          <a:xfrm>
            <a:off x="400911" y="3065417"/>
            <a:ext cx="89912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0000FF"/>
                </a:solidFill>
              </a:rPr>
              <a:t>2. Nêu cách tìm tỉ số phần trăm của hai số</a:t>
            </a:r>
          </a:p>
        </p:txBody>
      </p:sp>
      <p:graphicFrame>
        <p:nvGraphicFramePr>
          <p:cNvPr id="8" name="Object 11"/>
          <p:cNvGraphicFramePr>
            <a:graphicFrameLocks noChangeAspect="1"/>
          </p:cNvGraphicFramePr>
          <p:nvPr>
            <p:extLst>
              <p:ext uri="{D42A27DB-BD31-4B8C-83A1-F6EECF244321}">
                <p14:modId xmlns:p14="http://schemas.microsoft.com/office/powerpoint/2010/main" val="1167160085"/>
              </p:ext>
            </p:extLst>
          </p:nvPr>
        </p:nvGraphicFramePr>
        <p:xfrm>
          <a:off x="2575207" y="1565830"/>
          <a:ext cx="2649936" cy="1135687"/>
        </p:xfrm>
        <a:graphic>
          <a:graphicData uri="http://schemas.openxmlformats.org/presentationml/2006/ole">
            <mc:AlternateContent xmlns:mc="http://schemas.openxmlformats.org/markup-compatibility/2006">
              <mc:Choice xmlns:v="urn:schemas-microsoft-com:vml" Requires="v">
                <p:oleObj spid="_x0000_s1112" name="Equation" r:id="rId7" imgW="837836" imgH="393529" progId="Equation.DSMT4">
                  <p:embed/>
                </p:oleObj>
              </mc:Choice>
              <mc:Fallback>
                <p:oleObj name="Equation" r:id="rId7" imgW="837836" imgH="393529" progId="Equation.DSMT4">
                  <p:embed/>
                  <p:pic>
                    <p:nvPicPr>
                      <p:cNvPr id="14"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5207" y="1565830"/>
                        <a:ext cx="2649936" cy="1135687"/>
                      </a:xfrm>
                      <a:prstGeom prst="rect">
                        <a:avLst/>
                      </a:prstGeom>
                      <a:noFill/>
                      <a:ln>
                        <a:noFill/>
                      </a:ln>
                    </p:spPr>
                  </p:pic>
                </p:oleObj>
              </mc:Fallback>
            </mc:AlternateContent>
          </a:graphicData>
        </a:graphic>
      </p:graphicFrame>
      <p:grpSp>
        <p:nvGrpSpPr>
          <p:cNvPr id="9" name="Group 10"/>
          <p:cNvGrpSpPr>
            <a:grpSpLocks/>
          </p:cNvGrpSpPr>
          <p:nvPr/>
        </p:nvGrpSpPr>
        <p:grpSpPr bwMode="auto">
          <a:xfrm>
            <a:off x="5823746" y="1479504"/>
            <a:ext cx="1419608" cy="1199288"/>
            <a:chOff x="816" y="2496"/>
            <a:chExt cx="774" cy="669"/>
          </a:xfrm>
        </p:grpSpPr>
        <p:graphicFrame>
          <p:nvGraphicFramePr>
            <p:cNvPr id="10" name="Object 15"/>
            <p:cNvGraphicFramePr>
              <a:graphicFrameLocks noChangeAspect="1"/>
            </p:cNvGraphicFramePr>
            <p:nvPr/>
          </p:nvGraphicFramePr>
          <p:xfrm>
            <a:off x="1126" y="2496"/>
            <a:ext cx="464" cy="669"/>
          </p:xfrm>
          <a:graphic>
            <a:graphicData uri="http://schemas.openxmlformats.org/presentationml/2006/ole">
              <mc:AlternateContent xmlns:mc="http://schemas.openxmlformats.org/markup-compatibility/2006">
                <mc:Choice xmlns:v="urn:schemas-microsoft-com:vml" Requires="v">
                  <p:oleObj spid="_x0000_s1113" name="Equation" r:id="rId9" imgW="291973" imgH="393529" progId="Equation.DSMT4">
                    <p:embed/>
                  </p:oleObj>
                </mc:Choice>
                <mc:Fallback>
                  <p:oleObj name="Equation" r:id="rId9" imgW="291973" imgH="393529" progId="Equation.DSMT4">
                    <p:embed/>
                    <p:pic>
                      <p:nvPicPr>
                        <p:cNvPr id="308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6" y="2496"/>
                          <a:ext cx="464"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AutoShape 12"/>
            <p:cNvSpPr>
              <a:spLocks noChangeArrowheads="1"/>
            </p:cNvSpPr>
            <p:nvPr/>
          </p:nvSpPr>
          <p:spPr bwMode="auto">
            <a:xfrm>
              <a:off x="816" y="2832"/>
              <a:ext cx="96" cy="96"/>
            </a:xfrm>
            <a:prstGeom prst="star32">
              <a:avLst>
                <a:gd name="adj" fmla="val 37500"/>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grpSp>
      <p:sp>
        <p:nvSpPr>
          <p:cNvPr id="12" name="Subtitle 4"/>
          <p:cNvSpPr txBox="1">
            <a:spLocks/>
          </p:cNvSpPr>
          <p:nvPr/>
        </p:nvSpPr>
        <p:spPr bwMode="auto">
          <a:xfrm>
            <a:off x="783771" y="3764279"/>
            <a:ext cx="10580914" cy="1304110"/>
          </a:xfrm>
          <a:prstGeom prst="rect">
            <a:avLst/>
          </a:prstGeom>
          <a:solidFill>
            <a:srgbClr val="FFFFD5"/>
          </a:solidFill>
          <a:ln>
            <a:noFill/>
          </a:ln>
          <a:extLst>
            <a:ext uri="{91240B29-F687-4F45-9708-019B960494DF}">
              <a14:hiddenLine xmlns:a14="http://schemas.microsoft.com/office/drawing/2010/main" w="76200">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 typeface="Arial" panose="020B0604020202020204" pitchFamily="34" charset="0"/>
              <a:buNone/>
            </a:pPr>
            <a:r>
              <a:rPr lang="en-US" altLang="en-US" sz="3200" b="1">
                <a:cs typeface="Times New Roman" panose="02020603050405020304" pitchFamily="18" charset="0"/>
              </a:rPr>
              <a:t> </a:t>
            </a:r>
            <a:r>
              <a:rPr lang="en-US" altLang="en-US" sz="3200" b="1">
                <a:solidFill>
                  <a:srgbClr val="0000FF"/>
                </a:solidFill>
                <a:cs typeface="Times New Roman" panose="02020603050405020304" pitchFamily="18" charset="0"/>
              </a:rPr>
              <a:t>Ta tìm thương của hai số, viết thương đó dưới dạng phân số</a:t>
            </a:r>
            <a:r>
              <a:rPr lang="en-US" altLang="en-US" sz="3200" b="1">
                <a:cs typeface="Times New Roman" panose="02020603050405020304" pitchFamily="18" charset="0"/>
              </a:rPr>
              <a:t> </a:t>
            </a:r>
            <a:r>
              <a:rPr lang="en-US" altLang="en-US" sz="3200" b="1">
                <a:solidFill>
                  <a:srgbClr val="FF0000"/>
                </a:solidFill>
                <a:cs typeface="Times New Roman" panose="02020603050405020304" pitchFamily="18" charset="0"/>
              </a:rPr>
              <a:t>có mẫu số là 100</a:t>
            </a:r>
            <a:r>
              <a:rPr lang="en-US" altLang="en-US" sz="3200" b="1">
                <a:solidFill>
                  <a:srgbClr val="0000FF"/>
                </a:solidFill>
                <a:cs typeface="Times New Roman" panose="02020603050405020304" pitchFamily="18" charset="0"/>
              </a:rPr>
              <a:t>, rồi viết dưới dạng tỉ số phần trăm (%)</a:t>
            </a:r>
          </a:p>
        </p:txBody>
      </p:sp>
    </p:spTree>
    <p:extLst>
      <p:ext uri="{BB962C8B-B14F-4D97-AF65-F5344CB8AC3E}">
        <p14:creationId xmlns:p14="http://schemas.microsoft.com/office/powerpoint/2010/main" val="314623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52698" y="1244782"/>
            <a:ext cx="118393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FF0000"/>
                </a:solidFill>
              </a:rPr>
              <a:t> a) Ví dụ: </a:t>
            </a:r>
            <a:r>
              <a:rPr lang="en-US" altLang="en-US" sz="2800" b="1">
                <a:solidFill>
                  <a:srgbClr val="0000FF"/>
                </a:solidFill>
              </a:rPr>
              <a:t>Tr</a:t>
            </a:r>
            <a:r>
              <a:rPr lang="vi-VN" altLang="en-US" sz="2800" b="1">
                <a:solidFill>
                  <a:srgbClr val="0000FF"/>
                </a:solidFill>
              </a:rPr>
              <a:t>ư</a:t>
            </a:r>
            <a:r>
              <a:rPr lang="en-US" altLang="en-US" sz="2800" b="1">
                <a:solidFill>
                  <a:srgbClr val="0000FF"/>
                </a:solidFill>
                <a:cs typeface="Times New Roman" panose="02020603050405020304" pitchFamily="18" charset="0"/>
              </a:rPr>
              <a:t>ờ</a:t>
            </a:r>
            <a:r>
              <a:rPr lang="en-US" altLang="en-US" sz="2800" b="1">
                <a:solidFill>
                  <a:srgbClr val="0000FF"/>
                </a:solidFill>
              </a:rPr>
              <a:t>ng tiểu học  Vạn Thọ có 600 học sinh, trong </a:t>
            </a:r>
            <a:r>
              <a:rPr lang="vi-VN" altLang="en-US" sz="2800" b="1">
                <a:solidFill>
                  <a:srgbClr val="0000FF"/>
                </a:solidFill>
              </a:rPr>
              <a:t>đ</a:t>
            </a:r>
            <a:r>
              <a:rPr lang="en-US" altLang="en-US" sz="2800" b="1">
                <a:solidFill>
                  <a:srgbClr val="0000FF"/>
                </a:solidFill>
              </a:rPr>
              <a:t>ó có 315 học sinh nữ. Tìm tỉ số phần tr</a:t>
            </a:r>
            <a:r>
              <a:rPr lang="vi-VN" altLang="en-US" sz="2800" b="1">
                <a:solidFill>
                  <a:srgbClr val="0000FF"/>
                </a:solidFill>
              </a:rPr>
              <a:t>ă</a:t>
            </a:r>
            <a:r>
              <a:rPr lang="en-US" altLang="en-US" sz="2800" b="1">
                <a:solidFill>
                  <a:srgbClr val="0000FF"/>
                </a:solidFill>
              </a:rPr>
              <a:t>m của số học sinh nữ và số học sinh toàn tr</a:t>
            </a:r>
            <a:r>
              <a:rPr lang="en-US" altLang="en-US" sz="2800" b="1">
                <a:solidFill>
                  <a:srgbClr val="0000FF"/>
                </a:solidFill>
                <a:cs typeface="Times New Roman" panose="02020603050405020304" pitchFamily="18" charset="0"/>
              </a:rPr>
              <a:t>ườ</a:t>
            </a:r>
            <a:r>
              <a:rPr lang="en-US" altLang="en-US" sz="2800" b="1">
                <a:solidFill>
                  <a:srgbClr val="0000FF"/>
                </a:solidFill>
              </a:rPr>
              <a:t>ng.</a:t>
            </a:r>
          </a:p>
        </p:txBody>
      </p:sp>
      <p:sp>
        <p:nvSpPr>
          <p:cNvPr id="3" name="Line 8"/>
          <p:cNvSpPr>
            <a:spLocks noChangeShapeType="1"/>
          </p:cNvSpPr>
          <p:nvPr/>
        </p:nvSpPr>
        <p:spPr bwMode="auto">
          <a:xfrm>
            <a:off x="10302240" y="1706472"/>
            <a:ext cx="1101634" cy="47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4" name="Line 9"/>
          <p:cNvSpPr>
            <a:spLocks noChangeShapeType="1"/>
          </p:cNvSpPr>
          <p:nvPr/>
        </p:nvSpPr>
        <p:spPr bwMode="auto">
          <a:xfrm>
            <a:off x="6041571" y="1704295"/>
            <a:ext cx="246561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5" name="Line 10"/>
          <p:cNvSpPr>
            <a:spLocks noChangeShapeType="1"/>
          </p:cNvSpPr>
          <p:nvPr/>
        </p:nvSpPr>
        <p:spPr bwMode="auto">
          <a:xfrm flipV="1">
            <a:off x="2586445" y="2155371"/>
            <a:ext cx="5120641" cy="830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6" name="Line 11"/>
          <p:cNvSpPr>
            <a:spLocks noChangeShapeType="1"/>
          </p:cNvSpPr>
          <p:nvPr/>
        </p:nvSpPr>
        <p:spPr bwMode="auto">
          <a:xfrm flipV="1">
            <a:off x="8290559" y="2155371"/>
            <a:ext cx="3413761" cy="11703"/>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7" name="Text Box 20"/>
          <p:cNvSpPr txBox="1">
            <a:spLocks noChangeArrowheads="1"/>
          </p:cNvSpPr>
          <p:nvPr/>
        </p:nvSpPr>
        <p:spPr bwMode="auto">
          <a:xfrm>
            <a:off x="660698" y="2517629"/>
            <a:ext cx="113418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0000FF"/>
                </a:solidFill>
              </a:rPr>
              <a:t>Tỉ số của số học sinh nữ và số học sinh toàn tr</a:t>
            </a:r>
            <a:r>
              <a:rPr lang="vi-VN" altLang="en-US" sz="2800" b="1">
                <a:solidFill>
                  <a:srgbClr val="0000FF"/>
                </a:solidFill>
              </a:rPr>
              <a:t>ư</a:t>
            </a:r>
            <a:r>
              <a:rPr lang="en-US" altLang="en-US" sz="2800" b="1">
                <a:solidFill>
                  <a:srgbClr val="0000FF"/>
                </a:solidFill>
                <a:cs typeface="Times New Roman" panose="02020603050405020304" pitchFamily="18" charset="0"/>
              </a:rPr>
              <a:t>ờ</a:t>
            </a:r>
            <a:r>
              <a:rPr lang="en-US" altLang="en-US" sz="2800" b="1">
                <a:solidFill>
                  <a:srgbClr val="0000FF"/>
                </a:solidFill>
              </a:rPr>
              <a:t>ng là 315  :  600</a:t>
            </a:r>
          </a:p>
          <a:p>
            <a:r>
              <a:rPr lang="en-US" altLang="en-US" sz="2800" b="1">
                <a:solidFill>
                  <a:srgbClr val="0000FF"/>
                </a:solidFill>
              </a:rPr>
              <a:t>Ta có : 315   :  600   =  0,525  </a:t>
            </a:r>
          </a:p>
        </p:txBody>
      </p:sp>
      <p:sp>
        <p:nvSpPr>
          <p:cNvPr id="8" name="Text Box 21"/>
          <p:cNvSpPr txBox="1">
            <a:spLocks noChangeArrowheads="1"/>
          </p:cNvSpPr>
          <p:nvPr/>
        </p:nvSpPr>
        <p:spPr bwMode="auto">
          <a:xfrm>
            <a:off x="600635" y="3457388"/>
            <a:ext cx="5818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 0,525  x  100 :</a:t>
            </a:r>
            <a:r>
              <a:rPr lang="vi-VN" altLang="en-US" sz="2800" b="1">
                <a:solidFill>
                  <a:srgbClr val="0000FF"/>
                </a:solidFill>
              </a:rPr>
              <a:t> 100</a:t>
            </a:r>
            <a:r>
              <a:rPr lang="en-US" altLang="en-US" sz="2800" b="1">
                <a:solidFill>
                  <a:srgbClr val="0000FF"/>
                </a:solidFill>
              </a:rPr>
              <a:t> = 52,5 : 100 =  </a:t>
            </a:r>
          </a:p>
        </p:txBody>
      </p:sp>
      <p:sp>
        <p:nvSpPr>
          <p:cNvPr id="9" name="Text Box 23"/>
          <p:cNvSpPr txBox="1">
            <a:spLocks noChangeArrowheads="1"/>
          </p:cNvSpPr>
          <p:nvPr/>
        </p:nvSpPr>
        <p:spPr bwMode="auto">
          <a:xfrm>
            <a:off x="5629834" y="3448610"/>
            <a:ext cx="2268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52,5  %</a:t>
            </a:r>
          </a:p>
        </p:txBody>
      </p:sp>
      <p:sp>
        <p:nvSpPr>
          <p:cNvPr id="10" name="Text Box 24"/>
          <p:cNvSpPr txBox="1">
            <a:spLocks noChangeArrowheads="1"/>
          </p:cNvSpPr>
          <p:nvPr/>
        </p:nvSpPr>
        <p:spPr bwMode="auto">
          <a:xfrm>
            <a:off x="264832" y="4046538"/>
            <a:ext cx="11810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ts val="600"/>
              </a:spcBef>
            </a:pPr>
            <a:r>
              <a:rPr lang="en-US" altLang="en-US" sz="2800" b="1">
                <a:solidFill>
                  <a:srgbClr val="C00000"/>
                </a:solidFill>
              </a:rPr>
              <a:t>Vậy tỉ số phần tr</a:t>
            </a:r>
            <a:r>
              <a:rPr lang="vi-VN" altLang="en-US" sz="2800" b="1">
                <a:solidFill>
                  <a:srgbClr val="C00000"/>
                </a:solidFill>
              </a:rPr>
              <a:t>ă</a:t>
            </a:r>
            <a:r>
              <a:rPr lang="en-US" altLang="en-US" sz="2800" b="1">
                <a:solidFill>
                  <a:srgbClr val="C00000"/>
                </a:solidFill>
              </a:rPr>
              <a:t>m của số học sinh nữ và số học sinh toàn tr</a:t>
            </a:r>
            <a:r>
              <a:rPr lang="en-US" altLang="en-US" sz="2800" b="1">
                <a:solidFill>
                  <a:srgbClr val="C00000"/>
                </a:solidFill>
                <a:cs typeface="Times New Roman" panose="02020603050405020304" pitchFamily="18" charset="0"/>
              </a:rPr>
              <a:t>ườ</a:t>
            </a:r>
            <a:r>
              <a:rPr lang="en-US" altLang="en-US" sz="2800" b="1">
                <a:solidFill>
                  <a:srgbClr val="C00000"/>
                </a:solidFill>
              </a:rPr>
              <a:t>ng là 52,5%</a:t>
            </a:r>
          </a:p>
        </p:txBody>
      </p:sp>
      <p:sp>
        <p:nvSpPr>
          <p:cNvPr id="11" name="Text Box 25"/>
          <p:cNvSpPr txBox="1">
            <a:spLocks noChangeArrowheads="1"/>
          </p:cNvSpPr>
          <p:nvPr/>
        </p:nvSpPr>
        <p:spPr bwMode="auto">
          <a:xfrm>
            <a:off x="676835" y="4730750"/>
            <a:ext cx="8580338"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ts val="600"/>
              </a:spcBef>
            </a:pPr>
            <a:r>
              <a:rPr lang="en-US" altLang="en-US" sz="2800" b="1">
                <a:solidFill>
                  <a:srgbClr val="FF0000"/>
                </a:solidFill>
              </a:rPr>
              <a:t>Thông th</a:t>
            </a:r>
            <a:r>
              <a:rPr lang="en-US" altLang="en-US" sz="2800" b="1">
                <a:solidFill>
                  <a:srgbClr val="FF0000"/>
                </a:solidFill>
                <a:cs typeface="Times New Roman" panose="02020603050405020304" pitchFamily="18" charset="0"/>
              </a:rPr>
              <a:t>ườ</a:t>
            </a:r>
            <a:r>
              <a:rPr lang="en-US" altLang="en-US" sz="2800" b="1">
                <a:solidFill>
                  <a:srgbClr val="FF0000"/>
                </a:solidFill>
              </a:rPr>
              <a:t>ng ta viết gọn cách tính nh</a:t>
            </a:r>
            <a:r>
              <a:rPr lang="en-US" altLang="en-US" sz="2800" b="1">
                <a:solidFill>
                  <a:srgbClr val="FF0000"/>
                </a:solidFill>
                <a:cs typeface="Times New Roman" panose="02020603050405020304" pitchFamily="18" charset="0"/>
              </a:rPr>
              <a:t>ư</a:t>
            </a:r>
            <a:r>
              <a:rPr lang="en-US" altLang="en-US" sz="2800" b="1">
                <a:solidFill>
                  <a:srgbClr val="FF0000"/>
                </a:solidFill>
              </a:rPr>
              <a:t> sau:</a:t>
            </a:r>
          </a:p>
          <a:p>
            <a:pPr>
              <a:spcBef>
                <a:spcPts val="600"/>
              </a:spcBef>
            </a:pPr>
            <a:r>
              <a:rPr lang="en-US" altLang="en-US" sz="2800" b="1">
                <a:solidFill>
                  <a:srgbClr val="FF0000"/>
                </a:solidFill>
              </a:rPr>
              <a:t>         315  :  600  =  0,525  =  52,5%</a:t>
            </a:r>
          </a:p>
        </p:txBody>
      </p:sp>
      <p:sp>
        <p:nvSpPr>
          <p:cNvPr id="12" name="Text Box 24"/>
          <p:cNvSpPr txBox="1">
            <a:spLocks noChangeArrowheads="1"/>
          </p:cNvSpPr>
          <p:nvPr/>
        </p:nvSpPr>
        <p:spPr bwMode="auto">
          <a:xfrm>
            <a:off x="2610349" y="169817"/>
            <a:ext cx="7010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ts val="600"/>
              </a:spcBef>
            </a:pPr>
            <a:r>
              <a:rPr lang="en-US" altLang="en-US" sz="2800" b="1">
                <a:solidFill>
                  <a:srgbClr val="0000FF"/>
                </a:solidFill>
              </a:rPr>
              <a:t>TOÁN </a:t>
            </a:r>
          </a:p>
        </p:txBody>
      </p:sp>
      <p:sp>
        <p:nvSpPr>
          <p:cNvPr id="13" name="Text Box 24"/>
          <p:cNvSpPr txBox="1">
            <a:spLocks noChangeArrowheads="1"/>
          </p:cNvSpPr>
          <p:nvPr/>
        </p:nvSpPr>
        <p:spPr bwMode="auto">
          <a:xfrm>
            <a:off x="3315744" y="563880"/>
            <a:ext cx="7010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ts val="600"/>
              </a:spcBef>
              <a:defRPr/>
            </a:pPr>
            <a:r>
              <a:rPr lang="en-US" altLang="en-US" sz="2800" b="1" dirty="0">
                <a:solidFill>
                  <a:schemeClr val="accent3">
                    <a:lumMod val="50000"/>
                  </a:schemeClr>
                </a:solidFill>
                <a:latin typeface="Times New Roman" pitchFamily="18" charset="0"/>
              </a:rPr>
              <a:t>GIẢI TOÁN VỀ TỈ SỐ PHẦN TRĂM </a:t>
            </a:r>
          </a:p>
        </p:txBody>
      </p:sp>
      <p:sp>
        <p:nvSpPr>
          <p:cNvPr id="14" name="Line 8"/>
          <p:cNvSpPr>
            <a:spLocks noChangeShapeType="1"/>
          </p:cNvSpPr>
          <p:nvPr/>
        </p:nvSpPr>
        <p:spPr bwMode="auto">
          <a:xfrm>
            <a:off x="387531" y="2124483"/>
            <a:ext cx="1467394" cy="476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Tree>
    <p:extLst>
      <p:ext uri="{BB962C8B-B14F-4D97-AF65-F5344CB8AC3E}">
        <p14:creationId xmlns:p14="http://schemas.microsoft.com/office/powerpoint/2010/main" val="928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par>
                                <p:cTn id="36" presetID="14" presetClass="entr" presetSubtype="1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52698" y="801029"/>
            <a:ext cx="118393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200" b="1">
                <a:solidFill>
                  <a:srgbClr val="FF0000"/>
                </a:solidFill>
              </a:rPr>
              <a:t> a) Ví dụ: </a:t>
            </a:r>
            <a:r>
              <a:rPr lang="en-US" altLang="en-US" sz="3200" b="1">
                <a:solidFill>
                  <a:srgbClr val="0000FF"/>
                </a:solidFill>
              </a:rPr>
              <a:t>Tr</a:t>
            </a:r>
            <a:r>
              <a:rPr lang="vi-VN" altLang="en-US" sz="3200" b="1">
                <a:solidFill>
                  <a:srgbClr val="0000FF"/>
                </a:solidFill>
              </a:rPr>
              <a:t>ư</a:t>
            </a:r>
            <a:r>
              <a:rPr lang="en-US" altLang="en-US" sz="3200" b="1">
                <a:solidFill>
                  <a:srgbClr val="0000FF"/>
                </a:solidFill>
                <a:cs typeface="Times New Roman" panose="02020603050405020304" pitchFamily="18" charset="0"/>
              </a:rPr>
              <a:t>ờ</a:t>
            </a:r>
            <a:r>
              <a:rPr lang="en-US" altLang="en-US" sz="3200" b="1">
                <a:solidFill>
                  <a:srgbClr val="0000FF"/>
                </a:solidFill>
              </a:rPr>
              <a:t>ng tiểu học  Vạn Thọ có 600 học sinh, trong </a:t>
            </a:r>
            <a:r>
              <a:rPr lang="vi-VN" altLang="en-US" sz="3200" b="1">
                <a:solidFill>
                  <a:srgbClr val="0000FF"/>
                </a:solidFill>
              </a:rPr>
              <a:t>đ</a:t>
            </a:r>
            <a:r>
              <a:rPr lang="en-US" altLang="en-US" sz="3200" b="1">
                <a:solidFill>
                  <a:srgbClr val="0000FF"/>
                </a:solidFill>
              </a:rPr>
              <a:t>ó có 315 học sinh nữ. Tìm tỉ số phần tr</a:t>
            </a:r>
            <a:r>
              <a:rPr lang="vi-VN" altLang="en-US" sz="3200" b="1">
                <a:solidFill>
                  <a:srgbClr val="0000FF"/>
                </a:solidFill>
              </a:rPr>
              <a:t>ă</a:t>
            </a:r>
            <a:r>
              <a:rPr lang="en-US" altLang="en-US" sz="3200" b="1">
                <a:solidFill>
                  <a:srgbClr val="0000FF"/>
                </a:solidFill>
              </a:rPr>
              <a:t>m của số học sinh nữ và số học sinh toàn tr</a:t>
            </a:r>
            <a:r>
              <a:rPr lang="en-US" altLang="en-US" sz="3200" b="1">
                <a:solidFill>
                  <a:srgbClr val="0000FF"/>
                </a:solidFill>
                <a:cs typeface="Times New Roman" panose="02020603050405020304" pitchFamily="18" charset="0"/>
              </a:rPr>
              <a:t>ườ</a:t>
            </a:r>
            <a:r>
              <a:rPr lang="en-US" altLang="en-US" sz="3200" b="1">
                <a:solidFill>
                  <a:srgbClr val="0000FF"/>
                </a:solidFill>
              </a:rPr>
              <a:t>ng.</a:t>
            </a:r>
          </a:p>
        </p:txBody>
      </p:sp>
      <p:sp>
        <p:nvSpPr>
          <p:cNvPr id="3" name="Text Box 5"/>
          <p:cNvSpPr txBox="1">
            <a:spLocks noChangeArrowheads="1"/>
          </p:cNvSpPr>
          <p:nvPr/>
        </p:nvSpPr>
        <p:spPr bwMode="auto">
          <a:xfrm>
            <a:off x="3683374" y="2441856"/>
            <a:ext cx="4152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Bài giải</a:t>
            </a:r>
          </a:p>
        </p:txBody>
      </p:sp>
      <p:sp>
        <p:nvSpPr>
          <p:cNvPr id="4" name="Text Box 7"/>
          <p:cNvSpPr txBox="1">
            <a:spLocks noChangeArrowheads="1"/>
          </p:cNvSpPr>
          <p:nvPr/>
        </p:nvSpPr>
        <p:spPr bwMode="auto">
          <a:xfrm>
            <a:off x="376518" y="2975909"/>
            <a:ext cx="11681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0000FF"/>
                </a:solidFill>
              </a:rPr>
              <a:t>Tỉ số phần trăm của số học sinh nữ và số học sinh toàn trường là:</a:t>
            </a:r>
          </a:p>
        </p:txBody>
      </p:sp>
      <p:sp>
        <p:nvSpPr>
          <p:cNvPr id="5" name="Text Box 9"/>
          <p:cNvSpPr txBox="1">
            <a:spLocks noChangeArrowheads="1"/>
          </p:cNvSpPr>
          <p:nvPr/>
        </p:nvSpPr>
        <p:spPr bwMode="auto">
          <a:xfrm>
            <a:off x="5567082" y="4317348"/>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0000FF"/>
                </a:solidFill>
              </a:rPr>
              <a:t> = 52,5%</a:t>
            </a:r>
          </a:p>
        </p:txBody>
      </p:sp>
      <p:sp>
        <p:nvSpPr>
          <p:cNvPr id="6" name="Text Box 10"/>
          <p:cNvSpPr txBox="1">
            <a:spLocks noChangeArrowheads="1"/>
          </p:cNvSpPr>
          <p:nvPr/>
        </p:nvSpPr>
        <p:spPr bwMode="auto">
          <a:xfrm>
            <a:off x="3590365" y="5012112"/>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Đáp số: 52,5%</a:t>
            </a:r>
          </a:p>
        </p:txBody>
      </p:sp>
      <p:sp>
        <p:nvSpPr>
          <p:cNvPr id="7" name="Text Box 8"/>
          <p:cNvSpPr txBox="1">
            <a:spLocks noChangeArrowheads="1"/>
          </p:cNvSpPr>
          <p:nvPr/>
        </p:nvSpPr>
        <p:spPr bwMode="auto">
          <a:xfrm>
            <a:off x="3128683" y="3591205"/>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b="1">
                <a:solidFill>
                  <a:srgbClr val="0000FF"/>
                </a:solidFill>
              </a:rPr>
              <a:t>315 : 600 = 0,525</a:t>
            </a:r>
          </a:p>
        </p:txBody>
      </p:sp>
      <p:sp>
        <p:nvSpPr>
          <p:cNvPr id="8" name="Rectangle 7"/>
          <p:cNvSpPr/>
          <p:nvPr/>
        </p:nvSpPr>
        <p:spPr>
          <a:xfrm>
            <a:off x="4856201" y="4306652"/>
            <a:ext cx="1107997" cy="584775"/>
          </a:xfrm>
          <a:prstGeom prst="rect">
            <a:avLst/>
          </a:prstGeom>
        </p:spPr>
        <p:txBody>
          <a:bodyPr wrap="none">
            <a:spAutoFit/>
          </a:bodyPr>
          <a:lstStyle/>
          <a:p>
            <a:pPr algn="ct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0,525</a:t>
            </a:r>
          </a:p>
        </p:txBody>
      </p:sp>
    </p:spTree>
    <p:extLst>
      <p:ext uri="{BB962C8B-B14F-4D97-AF65-F5344CB8AC3E}">
        <p14:creationId xmlns:p14="http://schemas.microsoft.com/office/powerpoint/2010/main" val="81572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2"/>
          <p:cNvSpPr txBox="1">
            <a:spLocks noChangeArrowheads="1"/>
          </p:cNvSpPr>
          <p:nvPr/>
        </p:nvSpPr>
        <p:spPr bwMode="auto">
          <a:xfrm>
            <a:off x="493060" y="1966726"/>
            <a:ext cx="11698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CC00CC"/>
                </a:solidFill>
              </a:rPr>
              <a:t>Muốn tìm tỉ số phần tr</a:t>
            </a:r>
            <a:r>
              <a:rPr lang="vi-VN" altLang="en-US" sz="3200" b="1">
                <a:solidFill>
                  <a:srgbClr val="CC00CC"/>
                </a:solidFill>
              </a:rPr>
              <a:t>ă</a:t>
            </a:r>
            <a:r>
              <a:rPr lang="en-US" altLang="en-US" sz="3200" b="1">
                <a:solidFill>
                  <a:srgbClr val="CC00CC"/>
                </a:solidFill>
              </a:rPr>
              <a:t>m của hai số  315 và 600 ta làm nh</a:t>
            </a:r>
            <a:r>
              <a:rPr lang="vi-VN" altLang="en-US" sz="3200" b="1">
                <a:solidFill>
                  <a:srgbClr val="CC00CC"/>
                </a:solidFill>
              </a:rPr>
              <a:t>ư</a:t>
            </a:r>
            <a:r>
              <a:rPr lang="en-US" altLang="en-US" sz="3200" b="1">
                <a:solidFill>
                  <a:srgbClr val="CC00CC"/>
                </a:solidFill>
              </a:rPr>
              <a:t> sau:</a:t>
            </a:r>
          </a:p>
        </p:txBody>
      </p:sp>
      <p:sp>
        <p:nvSpPr>
          <p:cNvPr id="13" name="Text Box 24"/>
          <p:cNvSpPr txBox="1">
            <a:spLocks noChangeArrowheads="1"/>
          </p:cNvSpPr>
          <p:nvPr/>
        </p:nvSpPr>
        <p:spPr bwMode="auto">
          <a:xfrm>
            <a:off x="667870" y="2564092"/>
            <a:ext cx="65789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CC00CC"/>
                </a:solidFill>
              </a:rPr>
              <a:t>- Tìm  th</a:t>
            </a:r>
            <a:r>
              <a:rPr lang="en-US" altLang="en-US" sz="3200" b="1">
                <a:solidFill>
                  <a:srgbClr val="CC00CC"/>
                </a:solidFill>
                <a:cs typeface="Times New Roman" panose="02020603050405020304" pitchFamily="18" charset="0"/>
              </a:rPr>
              <a:t>ươ</a:t>
            </a:r>
            <a:r>
              <a:rPr lang="en-US" altLang="en-US" sz="3200" b="1">
                <a:solidFill>
                  <a:srgbClr val="CC00CC"/>
                </a:solidFill>
              </a:rPr>
              <a:t>ng của 315 và 600.</a:t>
            </a:r>
          </a:p>
        </p:txBody>
      </p:sp>
      <p:sp>
        <p:nvSpPr>
          <p:cNvPr id="14" name="Text Box 25"/>
          <p:cNvSpPr txBox="1">
            <a:spLocks noChangeArrowheads="1"/>
          </p:cNvSpPr>
          <p:nvPr/>
        </p:nvSpPr>
        <p:spPr bwMode="auto">
          <a:xfrm>
            <a:off x="667870" y="3127655"/>
            <a:ext cx="110041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CC00CC"/>
                </a:solidFill>
              </a:rPr>
              <a:t>- Nhân th</a:t>
            </a:r>
            <a:r>
              <a:rPr lang="en-US" altLang="en-US" sz="3200" b="1">
                <a:solidFill>
                  <a:srgbClr val="CC00CC"/>
                </a:solidFill>
                <a:cs typeface="Times New Roman" panose="02020603050405020304" pitchFamily="18" charset="0"/>
              </a:rPr>
              <a:t>ươ</a:t>
            </a:r>
            <a:r>
              <a:rPr lang="en-US" altLang="en-US" sz="3200" b="1">
                <a:solidFill>
                  <a:srgbClr val="CC00CC"/>
                </a:solidFill>
              </a:rPr>
              <a:t>ng </a:t>
            </a:r>
            <a:r>
              <a:rPr lang="vi-VN" altLang="en-US" sz="3200" b="1">
                <a:solidFill>
                  <a:srgbClr val="CC00CC"/>
                </a:solidFill>
              </a:rPr>
              <a:t>đ</a:t>
            </a:r>
            <a:r>
              <a:rPr lang="en-US" altLang="en-US" sz="3200" b="1">
                <a:solidFill>
                  <a:srgbClr val="CC00CC"/>
                </a:solidFill>
              </a:rPr>
              <a:t>ó với 100 và viết thêm kí hiệu % vào bên phải tích tìm </a:t>
            </a:r>
            <a:r>
              <a:rPr lang="vi-VN" altLang="en-US" sz="3200" b="1">
                <a:solidFill>
                  <a:srgbClr val="CC00CC"/>
                </a:solidFill>
              </a:rPr>
              <a:t>đư</a:t>
            </a:r>
            <a:r>
              <a:rPr lang="en-US" altLang="en-US" sz="3200" b="1">
                <a:solidFill>
                  <a:srgbClr val="CC00CC"/>
                </a:solidFill>
              </a:rPr>
              <a:t>ợc.</a:t>
            </a:r>
          </a:p>
        </p:txBody>
      </p:sp>
      <p:sp>
        <p:nvSpPr>
          <p:cNvPr id="15" name="Text Box 34"/>
          <p:cNvSpPr txBox="1">
            <a:spLocks noChangeArrowheads="1"/>
          </p:cNvSpPr>
          <p:nvPr/>
        </p:nvSpPr>
        <p:spPr bwMode="auto">
          <a:xfrm>
            <a:off x="721658" y="475129"/>
            <a:ext cx="105066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0000FF"/>
                </a:solidFill>
              </a:rPr>
              <a:t>*Muốn tìm tỉ số phần trăm của hai số 315 và  600 ta làm như thế nào?</a:t>
            </a:r>
          </a:p>
        </p:txBody>
      </p:sp>
      <p:sp>
        <p:nvSpPr>
          <p:cNvPr id="16" name="Text Box 35"/>
          <p:cNvSpPr txBox="1">
            <a:spLocks noChangeArrowheads="1"/>
          </p:cNvSpPr>
          <p:nvPr/>
        </p:nvSpPr>
        <p:spPr bwMode="auto">
          <a:xfrm>
            <a:off x="748552" y="1438181"/>
            <a:ext cx="3223999" cy="584775"/>
          </a:xfrm>
          <a:prstGeom prst="rect">
            <a:avLst/>
          </a:prstGeom>
          <a:no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457200" indent="-457200" eaLnBrk="1" hangingPunct="1">
              <a:buFont typeface="Wingdings" pitchFamily="2" charset="2"/>
              <a:buChar char="v"/>
              <a:defRPr/>
            </a:pPr>
            <a:r>
              <a:rPr lang="en-US" sz="3200" b="1">
                <a:solidFill>
                  <a:srgbClr val="FF0000"/>
                </a:solidFill>
                <a:effectLst>
                  <a:outerShdw blurRad="38100" dist="38100" dir="2700000" algn="tl">
                    <a:srgbClr val="000000">
                      <a:alpha val="43137"/>
                    </a:srgbClr>
                  </a:outerShdw>
                </a:effectLst>
              </a:rPr>
              <a:t>Ghi nhớ:</a:t>
            </a:r>
          </a:p>
        </p:txBody>
      </p:sp>
      <p:sp>
        <p:nvSpPr>
          <p:cNvPr id="17" name="Text Box 24"/>
          <p:cNvSpPr txBox="1">
            <a:spLocks noChangeArrowheads="1"/>
          </p:cNvSpPr>
          <p:nvPr/>
        </p:nvSpPr>
        <p:spPr bwMode="auto">
          <a:xfrm>
            <a:off x="685799" y="4267200"/>
            <a:ext cx="981928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7030A0"/>
                </a:solidFill>
              </a:rPr>
              <a:t>*Ví dụ: Tìm tỉ số phần tr</a:t>
            </a:r>
            <a:r>
              <a:rPr lang="vi-VN" altLang="en-US" sz="3200" b="1">
                <a:solidFill>
                  <a:srgbClr val="7030A0"/>
                </a:solidFill>
              </a:rPr>
              <a:t>ă</a:t>
            </a:r>
            <a:r>
              <a:rPr lang="en-US" altLang="en-US" sz="3200" b="1">
                <a:solidFill>
                  <a:srgbClr val="7030A0"/>
                </a:solidFill>
              </a:rPr>
              <a:t>m của a và b.</a:t>
            </a:r>
          </a:p>
        </p:txBody>
      </p:sp>
      <p:sp>
        <p:nvSpPr>
          <p:cNvPr id="18" name="Text Box 24"/>
          <p:cNvSpPr txBox="1">
            <a:spLocks noChangeArrowheads="1"/>
          </p:cNvSpPr>
          <p:nvPr/>
        </p:nvSpPr>
        <p:spPr bwMode="auto">
          <a:xfrm>
            <a:off x="3043517" y="4902200"/>
            <a:ext cx="49096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7030A0"/>
                </a:solidFill>
              </a:rPr>
              <a:t> a : b</a:t>
            </a:r>
            <a:r>
              <a:rPr lang="vi-VN" altLang="en-US" sz="3200" b="1">
                <a:solidFill>
                  <a:srgbClr val="7030A0"/>
                </a:solidFill>
              </a:rPr>
              <a:t> = </a:t>
            </a:r>
            <a:r>
              <a:rPr lang="en-US" altLang="en-US" sz="3200" b="1">
                <a:solidFill>
                  <a:srgbClr val="FF0000"/>
                </a:solidFill>
              </a:rPr>
              <a:t>c</a:t>
            </a:r>
          </a:p>
          <a:p>
            <a:pPr>
              <a:spcBef>
                <a:spcPct val="50000"/>
              </a:spcBef>
            </a:pPr>
            <a:r>
              <a:rPr lang="en-US" altLang="en-US" sz="3200" b="1">
                <a:solidFill>
                  <a:srgbClr val="FF0000"/>
                </a:solidFill>
              </a:rPr>
              <a:t>c</a:t>
            </a:r>
            <a:r>
              <a:rPr lang="vi-VN" altLang="en-US" sz="3200" b="1">
                <a:solidFill>
                  <a:srgbClr val="FF0000"/>
                </a:solidFill>
              </a:rPr>
              <a:t> </a:t>
            </a:r>
            <a:r>
              <a:rPr lang="en-US" altLang="en-US" sz="3200" b="1">
                <a:solidFill>
                  <a:srgbClr val="7030A0"/>
                </a:solidFill>
              </a:rPr>
              <a:t>x 100 = …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2000" fill="hold"/>
                                        <p:tgtEl>
                                          <p:spTgt spid="12"/>
                                        </p:tgtEl>
                                        <p:attrNameLst>
                                          <p:attrName>ppt_x</p:attrName>
                                        </p:attrNameLst>
                                      </p:cBhvr>
                                      <p:tavLst>
                                        <p:tav tm="0">
                                          <p:val>
                                            <p:strVal val="0-#ppt_w/2"/>
                                          </p:val>
                                        </p:tav>
                                        <p:tav tm="100000">
                                          <p:val>
                                            <p:strVal val="#ppt_x"/>
                                          </p:val>
                                        </p:tav>
                                      </p:tavLst>
                                    </p:anim>
                                    <p:anim calcmode="lin" valueType="num">
                                      <p:cBhvr additive="base">
                                        <p:cTn id="15" dur="20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0-#ppt_w/2"/>
                                          </p:val>
                                        </p:tav>
                                        <p:tav tm="100000">
                                          <p:val>
                                            <p:strVal val="#ppt_x"/>
                                          </p:val>
                                        </p:tav>
                                      </p:tavLst>
                                    </p:anim>
                                    <p:anim calcmode="lin" valueType="num">
                                      <p:cBhvr additive="base">
                                        <p:cTn id="2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2000" fill="hold"/>
                                        <p:tgtEl>
                                          <p:spTgt spid="16"/>
                                        </p:tgtEl>
                                        <p:attrNameLst>
                                          <p:attrName>ppt_x</p:attrName>
                                        </p:attrNameLst>
                                      </p:cBhvr>
                                      <p:tavLst>
                                        <p:tav tm="0">
                                          <p:val>
                                            <p:strVal val="0-#ppt_w/2"/>
                                          </p:val>
                                        </p:tav>
                                        <p:tav tm="100000">
                                          <p:val>
                                            <p:strVal val="#ppt_x"/>
                                          </p:val>
                                        </p:tav>
                                      </p:tavLst>
                                    </p:anim>
                                    <p:anim calcmode="lin" valueType="num">
                                      <p:cBhvr additive="base">
                                        <p:cTn id="31"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x-none"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3" name="Oval 2"/>
          <p:cNvSpPr/>
          <p:nvPr/>
        </p:nvSpPr>
        <p:spPr>
          <a:xfrm>
            <a:off x="-601881" y="4351445"/>
            <a:ext cx="3313447" cy="3313447"/>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x-none"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4" name="Oval 3"/>
          <p:cNvSpPr/>
          <p:nvPr/>
        </p:nvSpPr>
        <p:spPr>
          <a:xfrm>
            <a:off x="7618344" y="-458115"/>
            <a:ext cx="1996440" cy="1996440"/>
          </a:xfrm>
          <a:prstGeom prst="ellipse">
            <a:avLst/>
          </a:prstGeom>
          <a:solidFill>
            <a:srgbClr val="F2D6C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x-none"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5" name="Oval 4"/>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x-none"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6" name="Oval 5"/>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x-none"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13" name="Text Box 5"/>
          <p:cNvSpPr txBox="1">
            <a:spLocks noChangeArrowheads="1"/>
          </p:cNvSpPr>
          <p:nvPr/>
        </p:nvSpPr>
        <p:spPr bwMode="auto">
          <a:xfrm>
            <a:off x="551330" y="623047"/>
            <a:ext cx="11026588" cy="1077218"/>
          </a:xfrm>
          <a:prstGeom prst="rect">
            <a:avLst/>
          </a:prstGeom>
          <a:solidFill>
            <a:schemeClr val="bg1"/>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b) Bài toán: </a:t>
            </a:r>
            <a:r>
              <a:rPr lang="en-US" altLang="en-US" sz="3200" b="1">
                <a:solidFill>
                  <a:srgbClr val="0000FF"/>
                </a:solidFill>
              </a:rPr>
              <a:t>Trong 80 kg n</a:t>
            </a:r>
            <a:r>
              <a:rPr lang="en-US" altLang="en-US" sz="3200" b="1">
                <a:solidFill>
                  <a:srgbClr val="0000FF"/>
                </a:solidFill>
                <a:cs typeface="Times New Roman" panose="02020603050405020304" pitchFamily="18" charset="0"/>
              </a:rPr>
              <a:t>ướ</a:t>
            </a:r>
            <a:r>
              <a:rPr lang="en-US" altLang="en-US" sz="3200" b="1">
                <a:solidFill>
                  <a:srgbClr val="0000FF"/>
                </a:solidFill>
              </a:rPr>
              <a:t>c biển có 2,8 kg muối. Tìm tỉ số phần tr</a:t>
            </a:r>
            <a:r>
              <a:rPr lang="vi-VN" altLang="en-US" sz="3200" b="1">
                <a:solidFill>
                  <a:srgbClr val="0000FF"/>
                </a:solidFill>
              </a:rPr>
              <a:t>ă</a:t>
            </a:r>
            <a:r>
              <a:rPr lang="en-US" altLang="en-US" sz="3200" b="1">
                <a:solidFill>
                  <a:srgbClr val="0000FF"/>
                </a:solidFill>
              </a:rPr>
              <a:t>m của l</a:t>
            </a:r>
            <a:r>
              <a:rPr lang="en-US" altLang="en-US" sz="3200" b="1">
                <a:solidFill>
                  <a:srgbClr val="0000FF"/>
                </a:solidFill>
                <a:cs typeface="Times New Roman" panose="02020603050405020304" pitchFamily="18" charset="0"/>
              </a:rPr>
              <a:t>ượ</a:t>
            </a:r>
            <a:r>
              <a:rPr lang="en-US" altLang="en-US" sz="3200" b="1">
                <a:solidFill>
                  <a:srgbClr val="0000FF"/>
                </a:solidFill>
              </a:rPr>
              <a:t>ng muối trong n</a:t>
            </a:r>
            <a:r>
              <a:rPr lang="vi-VN" altLang="en-US" sz="3200" b="1">
                <a:solidFill>
                  <a:srgbClr val="0000FF"/>
                </a:solidFill>
              </a:rPr>
              <a:t>ư</a:t>
            </a:r>
            <a:r>
              <a:rPr lang="en-US" altLang="en-US" sz="3200" b="1">
                <a:solidFill>
                  <a:srgbClr val="0000FF"/>
                </a:solidFill>
              </a:rPr>
              <a:t>ớc biển.</a:t>
            </a:r>
          </a:p>
        </p:txBody>
      </p:sp>
      <p:sp>
        <p:nvSpPr>
          <p:cNvPr id="14" name="Text Box 6"/>
          <p:cNvSpPr txBox="1">
            <a:spLocks noChangeArrowheads="1"/>
          </p:cNvSpPr>
          <p:nvPr/>
        </p:nvSpPr>
        <p:spPr bwMode="auto">
          <a:xfrm>
            <a:off x="4877642" y="1864659"/>
            <a:ext cx="1944796" cy="584775"/>
          </a:xfrm>
          <a:prstGeom prst="rect">
            <a:avLst/>
          </a:prstGeom>
          <a:solidFill>
            <a:schemeClr val="bg1"/>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Bài giải</a:t>
            </a:r>
          </a:p>
        </p:txBody>
      </p:sp>
      <p:sp>
        <p:nvSpPr>
          <p:cNvPr id="15" name="Text Box 7"/>
          <p:cNvSpPr txBox="1">
            <a:spLocks noChangeArrowheads="1"/>
          </p:cNvSpPr>
          <p:nvPr/>
        </p:nvSpPr>
        <p:spPr bwMode="auto">
          <a:xfrm>
            <a:off x="934352" y="2465294"/>
            <a:ext cx="10501899" cy="584775"/>
          </a:xfrm>
          <a:prstGeom prst="rect">
            <a:avLst/>
          </a:prstGeom>
          <a:solidFill>
            <a:schemeClr val="bg1"/>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Tỉ số phần tr</a:t>
            </a:r>
            <a:r>
              <a:rPr lang="vi-VN" altLang="en-US" sz="3200" b="1">
                <a:solidFill>
                  <a:srgbClr val="0000FF"/>
                </a:solidFill>
              </a:rPr>
              <a:t>ă</a:t>
            </a:r>
            <a:r>
              <a:rPr lang="en-US" altLang="en-US" sz="3200" b="1">
                <a:solidFill>
                  <a:srgbClr val="0000FF"/>
                </a:solidFill>
              </a:rPr>
              <a:t>m của l</a:t>
            </a:r>
            <a:r>
              <a:rPr lang="vi-VN" altLang="en-US" sz="3200" b="1">
                <a:solidFill>
                  <a:srgbClr val="0000FF"/>
                </a:solidFill>
              </a:rPr>
              <a:t>ư</a:t>
            </a:r>
            <a:r>
              <a:rPr lang="en-US" altLang="en-US" sz="3200" b="1">
                <a:solidFill>
                  <a:srgbClr val="0000FF"/>
                </a:solidFill>
                <a:cs typeface="Times New Roman" panose="02020603050405020304" pitchFamily="18" charset="0"/>
              </a:rPr>
              <a:t>ợ</a:t>
            </a:r>
            <a:r>
              <a:rPr lang="en-US" altLang="en-US" sz="3200" b="1">
                <a:solidFill>
                  <a:srgbClr val="0000FF"/>
                </a:solidFill>
              </a:rPr>
              <a:t>ng muối trong n</a:t>
            </a:r>
            <a:r>
              <a:rPr lang="en-US" altLang="en-US" sz="3200" b="1">
                <a:solidFill>
                  <a:srgbClr val="0000FF"/>
                </a:solidFill>
                <a:cs typeface="Times New Roman" panose="02020603050405020304" pitchFamily="18" charset="0"/>
              </a:rPr>
              <a:t>ướ</a:t>
            </a:r>
            <a:r>
              <a:rPr lang="en-US" altLang="en-US" sz="3200" b="1">
                <a:solidFill>
                  <a:srgbClr val="0000FF"/>
                </a:solidFill>
              </a:rPr>
              <a:t>c biển là:</a:t>
            </a:r>
          </a:p>
        </p:txBody>
      </p:sp>
      <p:sp>
        <p:nvSpPr>
          <p:cNvPr id="16" name="Text Box 8"/>
          <p:cNvSpPr txBox="1">
            <a:spLocks noChangeArrowheads="1"/>
          </p:cNvSpPr>
          <p:nvPr/>
        </p:nvSpPr>
        <p:spPr bwMode="auto">
          <a:xfrm>
            <a:off x="4050666" y="3079376"/>
            <a:ext cx="4473031" cy="584775"/>
          </a:xfrm>
          <a:prstGeom prst="rect">
            <a:avLst/>
          </a:prstGeom>
          <a:solidFill>
            <a:schemeClr val="bg1"/>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2,8  : 80   =  0,035</a:t>
            </a:r>
          </a:p>
        </p:txBody>
      </p:sp>
      <p:sp>
        <p:nvSpPr>
          <p:cNvPr id="17" name="Text Box 9"/>
          <p:cNvSpPr txBox="1">
            <a:spLocks noChangeArrowheads="1"/>
          </p:cNvSpPr>
          <p:nvPr/>
        </p:nvSpPr>
        <p:spPr bwMode="auto">
          <a:xfrm>
            <a:off x="4097434" y="3697941"/>
            <a:ext cx="4861990" cy="584775"/>
          </a:xfrm>
          <a:prstGeom prst="rect">
            <a:avLst/>
          </a:prstGeom>
          <a:solidFill>
            <a:schemeClr val="bg1"/>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0000FF"/>
                </a:solidFill>
              </a:rPr>
              <a:t>0,035 = 3,5 %</a:t>
            </a:r>
          </a:p>
        </p:txBody>
      </p:sp>
      <p:sp>
        <p:nvSpPr>
          <p:cNvPr id="18" name="Text Box 10"/>
          <p:cNvSpPr txBox="1">
            <a:spLocks noChangeArrowheads="1"/>
          </p:cNvSpPr>
          <p:nvPr/>
        </p:nvSpPr>
        <p:spPr bwMode="auto">
          <a:xfrm>
            <a:off x="4994239" y="4370294"/>
            <a:ext cx="4667511" cy="584775"/>
          </a:xfrm>
          <a:prstGeom prst="rect">
            <a:avLst/>
          </a:prstGeom>
          <a:solidFill>
            <a:schemeClr val="bg1"/>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Đáp số: 3,5 %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edg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edge">
                                      <p:cBhvr>
                                        <p:cTn id="15" dur="2000"/>
                                        <p:tgtEl>
                                          <p:spTgt spid="1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edge">
                                      <p:cBhvr>
                                        <p:cTn id="18" dur="2000"/>
                                        <p:tgtEl>
                                          <p:spTgt spid="16"/>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edge">
                                      <p:cBhvr>
                                        <p:cTn id="21" dur="2000"/>
                                        <p:tgtEl>
                                          <p:spTgt spid="17"/>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edge">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94011" y="1071282"/>
            <a:ext cx="90543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FFFF00"/>
                </a:solidFill>
              </a:rPr>
              <a:t>*Muốn tìm tỉ số phần trăm của hai số ta làm như thế nào ?</a:t>
            </a:r>
          </a:p>
        </p:txBody>
      </p:sp>
      <p:sp>
        <p:nvSpPr>
          <p:cNvPr id="5" name="Text Box 6"/>
          <p:cNvSpPr txBox="1">
            <a:spLocks noChangeArrowheads="1"/>
          </p:cNvSpPr>
          <p:nvPr/>
        </p:nvSpPr>
        <p:spPr bwMode="auto">
          <a:xfrm>
            <a:off x="1385046" y="2145086"/>
            <a:ext cx="9493624" cy="23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ts val="1020"/>
              </a:spcBef>
            </a:pPr>
            <a:r>
              <a:rPr lang="en-US" altLang="en-US" sz="3200" b="1">
                <a:solidFill>
                  <a:schemeClr val="bg1"/>
                </a:solidFill>
              </a:rPr>
              <a:t>Muốn tìm tỉ số phần trăm của hai số ta làm như sau:</a:t>
            </a:r>
          </a:p>
          <a:p>
            <a:pPr eaLnBrk="1" hangingPunct="1">
              <a:spcBef>
                <a:spcPts val="1020"/>
              </a:spcBef>
            </a:pPr>
            <a:r>
              <a:rPr lang="en-US" altLang="en-US" sz="3200" b="1">
                <a:solidFill>
                  <a:schemeClr val="bg1"/>
                </a:solidFill>
              </a:rPr>
              <a:t>   - Tìm thương của hai số.</a:t>
            </a:r>
          </a:p>
          <a:p>
            <a:pPr eaLnBrk="1" hangingPunct="1">
              <a:spcBef>
                <a:spcPts val="1020"/>
              </a:spcBef>
            </a:pPr>
            <a:r>
              <a:rPr lang="en-US" altLang="en-US" sz="3200" b="1">
                <a:solidFill>
                  <a:schemeClr val="bg1"/>
                </a:solidFill>
              </a:rPr>
              <a:t>   - Nhân thương đó với 100 rồi viết thêm kí hiệu % vào bên phải số tìm được.</a:t>
            </a:r>
          </a:p>
        </p:txBody>
      </p:sp>
    </p:spTree>
    <p:extLst>
      <p:ext uri="{BB962C8B-B14F-4D97-AF65-F5344CB8AC3E}">
        <p14:creationId xmlns:p14="http://schemas.microsoft.com/office/powerpoint/2010/main" val="40441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iterate type="lt">
                                    <p:tmPct val="0"/>
                                  </p:iterate>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697</Words>
  <Application>Microsoft Macintosh PowerPoint</Application>
  <PresentationFormat>Widescreen</PresentationFormat>
  <Paragraphs>65</Paragraphs>
  <Slides>14</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等线</vt:lpstr>
      <vt:lpstr>Microsoft YaHei</vt:lpstr>
      <vt:lpstr>Arial</vt:lpstr>
      <vt:lpstr>Arial-Rounded</vt:lpstr>
      <vt:lpstr>Calibri</vt:lpstr>
      <vt:lpstr>Times New Roman</vt:lpstr>
      <vt:lpstr>UTM Avo</vt:lpstr>
      <vt:lpstr>Wingdings</vt:lpstr>
      <vt:lpstr>1_Office Theme</vt:lpstr>
      <vt:lpstr>5_Office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Dieu Linh Nguyen Thi</cp:lastModifiedBy>
  <cp:revision>24</cp:revision>
  <dcterms:created xsi:type="dcterms:W3CDTF">2021-08-07T03:38:00Z</dcterms:created>
  <dcterms:modified xsi:type="dcterms:W3CDTF">2021-12-27T09:17:48Z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E1030C6D988E4C148EE3AE36AF706F21</vt:lpwstr>
  </property>
  <property fmtid="{D5CDD505-2E9C-101B-9397-08002B2CF9AE}" pid="3" name="KSOProductBuildVer">
    <vt:lpwstr>1033-11.2.0.10351</vt:lpwstr>
  </property>
</Properties>
</file>