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9"/>
  </p:notesMasterIdLst>
  <p:sldIdLst>
    <p:sldId id="405" r:id="rId4"/>
    <p:sldId id="290" r:id="rId5"/>
    <p:sldId id="291" r:id="rId6"/>
    <p:sldId id="445" r:id="rId7"/>
    <p:sldId id="361" r:id="rId8"/>
    <p:sldId id="330" r:id="rId9"/>
    <p:sldId id="276" r:id="rId10"/>
    <p:sldId id="377" r:id="rId11"/>
    <p:sldId id="366" r:id="rId12"/>
    <p:sldId id="378" r:id="rId13"/>
    <p:sldId id="371" r:id="rId14"/>
    <p:sldId id="293" r:id="rId15"/>
    <p:sldId id="382" r:id="rId16"/>
    <p:sldId id="381" r:id="rId17"/>
    <p:sldId id="372" r:id="rId18"/>
    <p:sldId id="362" r:id="rId19"/>
    <p:sldId id="369" r:id="rId20"/>
    <p:sldId id="363" r:id="rId21"/>
    <p:sldId id="368" r:id="rId22"/>
    <p:sldId id="384" r:id="rId23"/>
    <p:sldId id="385" r:id="rId24"/>
    <p:sldId id="313" r:id="rId25"/>
    <p:sldId id="339" r:id="rId26"/>
    <p:sldId id="386" r:id="rId27"/>
    <p:sldId id="373" r:id="rId28"/>
    <p:sldId id="311" r:id="rId29"/>
    <p:sldId id="315" r:id="rId30"/>
    <p:sldId id="316" r:id="rId31"/>
    <p:sldId id="317" r:id="rId32"/>
    <p:sldId id="305" r:id="rId33"/>
    <p:sldId id="306" r:id="rId34"/>
    <p:sldId id="307" r:id="rId35"/>
    <p:sldId id="308" r:id="rId36"/>
    <p:sldId id="374" r:id="rId37"/>
    <p:sldId id="284" r:id="rId3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6"/>
    <p:restoredTop sz="94924"/>
  </p:normalViewPr>
  <p:slideViewPr>
    <p:cSldViewPr showGuides="1">
      <p:cViewPr varScale="1">
        <p:scale>
          <a:sx n="66" d="100"/>
          <a:sy n="66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942892-D00A-4AD5-BC82-F9BD05DD855C}" type="datetimeFigureOut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vi-VN" sz="1200" dirty="0"/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6" Type="http://schemas.openxmlformats.org/officeDocument/2006/relationships/slideLayout" Target="../slideLayouts/slideLayout7.xml"/><Relationship Id="rId35" Type="http://schemas.openxmlformats.org/officeDocument/2006/relationships/image" Target="../media/image65.png"/><Relationship Id="rId34" Type="http://schemas.openxmlformats.org/officeDocument/2006/relationships/image" Target="../media/image64.png"/><Relationship Id="rId33" Type="http://schemas.openxmlformats.org/officeDocument/2006/relationships/image" Target="../media/image63.png"/><Relationship Id="rId32" Type="http://schemas.openxmlformats.org/officeDocument/2006/relationships/image" Target="../media/image62.png"/><Relationship Id="rId31" Type="http://schemas.openxmlformats.org/officeDocument/2006/relationships/image" Target="../media/image61.png"/><Relationship Id="rId30" Type="http://schemas.openxmlformats.org/officeDocument/2006/relationships/image" Target="../media/image60.png"/><Relationship Id="rId3" Type="http://schemas.openxmlformats.org/officeDocument/2006/relationships/image" Target="../media/image5.wmf"/><Relationship Id="rId29" Type="http://schemas.openxmlformats.org/officeDocument/2006/relationships/image" Target="../media/image59.png"/><Relationship Id="rId28" Type="http://schemas.openxmlformats.org/officeDocument/2006/relationships/image" Target="../media/image58.png"/><Relationship Id="rId27" Type="http://schemas.openxmlformats.org/officeDocument/2006/relationships/image" Target="../media/image57.png"/><Relationship Id="rId26" Type="http://schemas.openxmlformats.org/officeDocument/2006/relationships/image" Target="../media/image56.png"/><Relationship Id="rId25" Type="http://schemas.openxmlformats.org/officeDocument/2006/relationships/image" Target="../media/image55.png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3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0.jpeg"/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8.jpeg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9.jpeg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6.jpe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0.jpe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jpeg"/><Relationship Id="rId8" Type="http://schemas.openxmlformats.org/officeDocument/2006/relationships/image" Target="../media/image96.jpeg"/><Relationship Id="rId7" Type="http://schemas.openxmlformats.org/officeDocument/2006/relationships/image" Target="../media/image95.jpeg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8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6"/>
          <p:cNvSpPr>
            <a:spLocks noTextEdit="1"/>
          </p:cNvSpPr>
          <p:nvPr/>
        </p:nvSpPr>
        <p:spPr>
          <a:xfrm>
            <a:off x="1371600" y="18288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TỪ VÀ CÂU</a:t>
            </a:r>
            <a:endParaRPr lang="en-US" sz="2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WordArt 7"/>
          <p:cNvSpPr>
            <a:spLocks noTextEdit="1"/>
          </p:cNvSpPr>
          <p:nvPr/>
        </p:nvSpPr>
        <p:spPr>
          <a:xfrm>
            <a:off x="381000" y="3581400"/>
            <a:ext cx="8229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 NGỮ VỀ CÁC DÂN TỘC .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VỀ SO SÁNH</a:t>
            </a:r>
            <a:endParaRPr 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9525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6359525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9325" y="6359525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0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0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553" descr="pink_flower_divider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3114675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TextBox 1"/>
          <p:cNvSpPr txBox="1"/>
          <p:nvPr/>
        </p:nvSpPr>
        <p:spPr>
          <a:xfrm>
            <a:off x="569913" y="627063"/>
            <a:ext cx="827722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/>
          <p:cNvSpPr txBox="1"/>
          <p:nvPr/>
        </p:nvSpPr>
        <p:spPr>
          <a:xfrm>
            <a:off x="165100" y="-71437"/>
            <a:ext cx="86868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thiểu số ở nước ta</a:t>
            </a:r>
            <a:endParaRPr lang="en-US" altLang="vi-VN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6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/>
          <p:cNvSpPr>
            <a:spLocks noChangeAspect="1"/>
          </p:cNvSpPr>
          <p:nvPr/>
        </p:nvSpPr>
        <p:spPr>
          <a:xfrm>
            <a:off x="155575" y="-1042987"/>
            <a:ext cx="2095500" cy="2181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/>
          </a:p>
        </p:txBody>
      </p:sp>
      <p:pic>
        <p:nvPicPr>
          <p:cNvPr id="11268" name="Picture 2" descr="http://www.vietnam-un.org/images/gallery/Map5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3733800" cy="5253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676400" y="16764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4800" y="1143000"/>
            <a:ext cx="47244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Nùng, Thái, Dao, Mông, Giáy, T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ôi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2971800"/>
            <a:ext cx="4800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Vân Kiều, Ba-na, Ê-đê, Gia-rai, Xơ-đăng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4800600"/>
            <a:ext cx="4800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Khơ-me, Hoa, Chăm, Xtiêng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51075" y="5464175"/>
            <a:ext cx="1711325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33600" y="3768725"/>
            <a:ext cx="1905000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/>
          <p:nvPr/>
        </p:nvSpPr>
        <p:spPr>
          <a:xfrm>
            <a:off x="1828800" y="534988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thiểu số ở miền Nam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72" name="Picture 4" descr="Khơ 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1846263" cy="24384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373" name="Picture 5" descr="X tiê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1706563" cy="2667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374" name="Picture 6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38" y="1219200"/>
            <a:ext cx="1554162" cy="2438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8375" name="AutoShape 7" descr="Divot"/>
          <p:cNvSpPr/>
          <p:nvPr/>
        </p:nvSpPr>
        <p:spPr>
          <a:xfrm>
            <a:off x="1128713" y="3733800"/>
            <a:ext cx="928687" cy="3016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Khơ-me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AutoShape 8" descr="Divot"/>
          <p:cNvSpPr/>
          <p:nvPr/>
        </p:nvSpPr>
        <p:spPr>
          <a:xfrm>
            <a:off x="2511425" y="5956300"/>
            <a:ext cx="1295400" cy="3778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Chơ-ro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7" name="AutoShape 9" descr="Divot"/>
          <p:cNvSpPr/>
          <p:nvPr/>
        </p:nvSpPr>
        <p:spPr>
          <a:xfrm>
            <a:off x="7377113" y="3686175"/>
            <a:ext cx="852487" cy="3778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81" name="Picture 13" descr="xtien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650" y="3289300"/>
            <a:ext cx="1676400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3" name="Picture 15" descr="ma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825" y="1187450"/>
            <a:ext cx="2438400" cy="223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4" name="AutoShape 16" descr="Divot"/>
          <p:cNvSpPr/>
          <p:nvPr/>
        </p:nvSpPr>
        <p:spPr>
          <a:xfrm>
            <a:off x="5867400" y="5988050"/>
            <a:ext cx="1295400" cy="3778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Xtiêng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5" name="AutoShape 17" descr="Divot"/>
          <p:cNvSpPr/>
          <p:nvPr/>
        </p:nvSpPr>
        <p:spPr>
          <a:xfrm>
            <a:off x="3886200" y="3432175"/>
            <a:ext cx="1828800" cy="377825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Mạ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84" grpId="0"/>
      <p:bldP spid="58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9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36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825" y="4843463"/>
            <a:ext cx="1527175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Picture 35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525" y="4924425"/>
            <a:ext cx="1392238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" name="Picture 34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3189288"/>
            <a:ext cx="1716088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33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897438"/>
            <a:ext cx="1598613" cy="893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32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300" y="4914900"/>
            <a:ext cx="1536700" cy="130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31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188" y="4924425"/>
            <a:ext cx="1165225" cy="169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" name="Picture 30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525" y="4914900"/>
            <a:ext cx="1571625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" name="Picture 29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525" y="4879975"/>
            <a:ext cx="1743075" cy="68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" name="Picture 28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525" y="4679950"/>
            <a:ext cx="172561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" name="Picture 27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3488" y="4146550"/>
            <a:ext cx="1798637" cy="91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Picture 26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6025" y="3622675"/>
            <a:ext cx="1798638" cy="142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" name="Picture 25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6900" y="2728913"/>
            <a:ext cx="2205038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" name="Picture 17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6900" y="1333500"/>
            <a:ext cx="2538413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" name="Picture 16" descr="Cover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6725" y="3135313"/>
            <a:ext cx="1481138" cy="197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" name="Picture 15" descr="Cover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0388" y="3054350"/>
            <a:ext cx="134620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" name="Picture 14" descr="Cover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30388" y="3135313"/>
            <a:ext cx="1500187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" name="Picture 13" descr="Cove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2750" y="3135313"/>
            <a:ext cx="153670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" name="Picture 12" descr="Cover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30388" y="3117850"/>
            <a:ext cx="156368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Picture 11" descr="Cover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5763" y="3117850"/>
            <a:ext cx="1571625" cy="100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9" descr="Cover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7675" y="2792413"/>
            <a:ext cx="1509713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8" descr="Cover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4200" y="2312988"/>
            <a:ext cx="1427163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7" descr="Cover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4675" y="1862138"/>
            <a:ext cx="1446213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6" descr="Cover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1675" y="1382713"/>
            <a:ext cx="1328738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5" descr="Cover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95450" y="1933575"/>
            <a:ext cx="333375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4" descr="Cover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22663" y="2484438"/>
            <a:ext cx="2141537" cy="96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10" descr="Cover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1963" y="3124200"/>
            <a:ext cx="1436687" cy="56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23" descr="Cover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69088" y="1741488"/>
            <a:ext cx="1554162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22" descr="Cover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69088" y="1306513"/>
            <a:ext cx="1490662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21" descr="Cover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05588" y="892175"/>
            <a:ext cx="1554162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Picture 20" descr="Cover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96063" y="457200"/>
            <a:ext cx="1373187" cy="148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19" descr="Cover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11938" y="76200"/>
            <a:ext cx="1201737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18" descr="Cover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38800" y="520700"/>
            <a:ext cx="1228725" cy="141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14339" name="Picture 3" descr="Kết quả hình ảnh cho dân số các dân tộc việt nam 2019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0"/>
            <a:ext cx="89884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60" descr="dsc_655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3250"/>
            <a:ext cx="8001000" cy="572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61"/>
          <p:cNvSpPr txBox="1"/>
          <p:nvPr/>
        </p:nvSpPr>
        <p:spPr>
          <a:xfrm>
            <a:off x="1708150" y="5807075"/>
            <a:ext cx="57150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dirty="0"/>
              <a:t>Làng, bản của đồng 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2400" dirty="0"/>
              <a:t> dân tộc thiểu số</a:t>
            </a:r>
            <a:endParaRPr lang="en-US" altLang="vi-VN" sz="2400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múa bên bếp lửa</a:t>
            </a:r>
            <a:endParaRPr lang="vi-VN" altLang="vi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5" descr="ragla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8991600" cy="469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1"/>
          <p:cNvSpPr/>
          <p:nvPr/>
        </p:nvSpPr>
        <p:spPr>
          <a:xfrm>
            <a:off x="152400" y="4767263"/>
            <a:ext cx="8839200" cy="181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 </a:t>
            </a:r>
            <a:r>
              <a:rPr lang="vi-VN" altLang="vi-VN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Raglai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Ra-glai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hoặc </a:t>
            </a:r>
            <a:r>
              <a:rPr lang="vi-VN" altLang="vi-VN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Glai</a:t>
            </a:r>
            <a:r>
              <a:rPr lang="en-US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gọi khác </a:t>
            </a:r>
            <a:r>
              <a:rPr lang="vi-VN" altLang="vi-VN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Glây, Hai, Noana, La Vang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cư trú chủ yếu ở tỉnh Ninh Thuận v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Khánh Sơn, phía nam tỉnh Khánh Hòa v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tỉnh Bình Thuận.</a:t>
            </a:r>
            <a:endParaRPr lang="vi-VN" alt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7937" y="0"/>
            <a:ext cx="9151937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"/>
          <p:cNvSpPr/>
          <p:nvPr/>
        </p:nvSpPr>
        <p:spPr>
          <a:xfrm>
            <a:off x="304800" y="4894263"/>
            <a:ext cx="8686800" cy="181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Chapi, một loại nhạc cụ bằng ống tre rất độc đáo. Trong các lễ hội, như Lễ bỏ mả, Lễ lúa mới, Lễ xuống đồng, Tết Nguyên Đán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tiếng đ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Chapi lại vang lên, da diết. Người ta gọi Chapi l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đ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của người nghèo.</a:t>
            </a:r>
            <a:endParaRPr lang="vi-VN" alt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7" descr="raglai_c491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8" descr="raglai_ama-c491ie1bb87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471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133600" y="4343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Chapi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019800"/>
            <a:ext cx="8229600" cy="609600"/>
          </a:xfrm>
        </p:spPr>
        <p:txBody>
          <a:bodyPr vert="horz" wrap="square" lIns="91440" tIns="45720" rIns="91440" bIns="45720" anchor="ctr" anchorCtr="0"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hội cồng chiêng</a:t>
            </a:r>
            <a:endParaRPr lang="vi-VN" alt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15425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kern="1200" cap="none" spc="0" normalizeH="0" baseline="0" noProof="0">
                <a:latin typeface="+mn-lt"/>
                <a:ea typeface="+mn-ea"/>
                <a:cs typeface="Arial" panose="020B0604020202020204" pitchFamily="34" charset="0"/>
              </a:rPr>
              <a:t>www.themegallery.com</a:t>
            </a:r>
            <a:endParaRPr kumimoji="0" lang="en-US" sz="1200" kern="1200" cap="none" spc="0" normalizeH="0" baseline="0" noProof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100388" y="176213"/>
            <a:ext cx="2638425" cy="1168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2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3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2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0" y="51816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10"/>
          <p:cNvSpPr txBox="1"/>
          <p:nvPr/>
        </p:nvSpPr>
        <p:spPr>
          <a:xfrm>
            <a:off x="990600" y="1600200"/>
            <a:ext cx="815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201" name="Rectangle 14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38607" name="AutoShape 15" descr="Divot"/>
          <p:cNvSpPr/>
          <p:nvPr/>
        </p:nvSpPr>
        <p:spPr>
          <a:xfrm>
            <a:off x="2590800" y="1371600"/>
            <a:ext cx="4038600" cy="733425"/>
          </a:xfrm>
          <a:prstGeom prst="flowChartTerminator">
            <a:avLst/>
          </a:prstGeom>
          <a:blipFill rotWithShape="0">
            <a:blip r:embed="rId5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Kiểm tra  bài cũ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38609" name="AutoShape 17">
            <a:hlinkClick r:id="" action="ppaction://noaction"/>
          </p:cNvPr>
          <p:cNvSpPr/>
          <p:nvPr/>
        </p:nvSpPr>
        <p:spPr>
          <a:xfrm>
            <a:off x="2362200" y="2133600"/>
            <a:ext cx="6096000" cy="1981200"/>
          </a:xfrm>
          <a:prstGeom prst="cloudCallout">
            <a:avLst>
              <a:gd name="adj1" fmla="val -44153"/>
              <a:gd name="adj2" fmla="val 70032"/>
            </a:avLst>
          </a:pr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Tìm bộ phận trả lời cho câu hỏi “Thế nào?”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4108" name="Picture 1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10000"/>
            <a:ext cx="990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8612" name="Rectangle 20"/>
          <p:cNvSpPr/>
          <p:nvPr/>
        </p:nvSpPr>
        <p:spPr>
          <a:xfrm>
            <a:off x="1585913" y="4433888"/>
            <a:ext cx="435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 Bạn Lan rất thông minh.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38613" name="Rectangle 21"/>
          <p:cNvSpPr/>
          <p:nvPr/>
        </p:nvSpPr>
        <p:spPr>
          <a:xfrm>
            <a:off x="1555750" y="4953000"/>
            <a:ext cx="6585585" cy="10039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ts val="4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Những hạt sương long lanh như những 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 defTabSz="957580">
              <a:spcBef>
                <a:spcPts val="4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bóng đèn pha lê.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38616" name="Line 24"/>
          <p:cNvSpPr/>
          <p:nvPr/>
        </p:nvSpPr>
        <p:spPr>
          <a:xfrm>
            <a:off x="3505200" y="4900613"/>
            <a:ext cx="2209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17" name="Line 25"/>
          <p:cNvSpPr/>
          <p:nvPr/>
        </p:nvSpPr>
        <p:spPr>
          <a:xfrm>
            <a:off x="4800600" y="5410200"/>
            <a:ext cx="3200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18" name="Line 26"/>
          <p:cNvSpPr/>
          <p:nvPr/>
        </p:nvSpPr>
        <p:spPr>
          <a:xfrm>
            <a:off x="1641475" y="5895975"/>
            <a:ext cx="2438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2" name="TextBox 1"/>
          <p:cNvSpPr txBox="1"/>
          <p:nvPr/>
        </p:nvSpPr>
        <p:spPr>
          <a:xfrm>
            <a:off x="1641475" y="75883"/>
            <a:ext cx="60693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238607" grpId="0" animBg="1"/>
      <p:bldP spid="238609" grpId="0" animBg="1"/>
      <p:bldP spid="238612" grpId="0"/>
      <p:bldP spid="2386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8"/>
          <p:cNvSpPr/>
          <p:nvPr/>
        </p:nvSpPr>
        <p:spPr>
          <a:xfrm>
            <a:off x="1495425" y="1295400"/>
            <a:ext cx="7648575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Chọn từ thích hợp 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ngoặc đơn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</a:rPr>
              <a:t>để</a:t>
            </a:r>
            <a:r>
              <a:rPr lang="en-US" altLang="vi-VN" sz="2800" b="1" dirty="0">
                <a:latin typeface="Calibri" panose="020F0502020204030204" pitchFamily="34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v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chỗ trống: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Rectangle 9"/>
          <p:cNvSpPr/>
          <p:nvPr/>
        </p:nvSpPr>
        <p:spPr>
          <a:xfrm>
            <a:off x="457200" y="2362200"/>
            <a:ext cx="84582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AutoNum type="alphaLcParenR"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miền núi thường trồng lúa trên những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thửa ruộng 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Rectangle 10"/>
          <p:cNvSpPr/>
          <p:nvPr/>
        </p:nvSpPr>
        <p:spPr>
          <a:xfrm>
            <a:off x="482600" y="3276600"/>
            <a:ext cx="8661400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ng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lễ hội, đồng b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các dân tộc Tây Nguyên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tập trung bên 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múa hát.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609600" y="5257800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Truyện 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 bạc của người cha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cổ của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Rectangle 12"/>
          <p:cNvSpPr/>
          <p:nvPr/>
        </p:nvSpPr>
        <p:spPr>
          <a:xfrm>
            <a:off x="533400" y="4267200"/>
            <a:ext cx="86106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Để tránh thú dữ, nhiều dân tộc miền núi thường l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để ở.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Rectangle 22"/>
          <p:cNvSpPr/>
          <p:nvPr/>
        </p:nvSpPr>
        <p:spPr>
          <a:xfrm>
            <a:off x="228600" y="1295400"/>
            <a:ext cx="16843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tập 2. </a:t>
            </a:r>
            <a:endParaRPr lang="en-US" altLang="vi-VN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Rectangle 25"/>
          <p:cNvSpPr/>
          <p:nvPr/>
        </p:nvSpPr>
        <p:spPr>
          <a:xfrm>
            <a:off x="1765935" y="6172200"/>
            <a:ext cx="5840413" cy="528638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rông, nh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Chăm, bậc thang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9" name="Line 29"/>
          <p:cNvSpPr/>
          <p:nvPr/>
        </p:nvSpPr>
        <p:spPr>
          <a:xfrm>
            <a:off x="1905000" y="1738630"/>
            <a:ext cx="53340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Rectangle 9"/>
          <p:cNvSpPr/>
          <p:nvPr/>
        </p:nvSpPr>
        <p:spPr>
          <a:xfrm>
            <a:off x="3914775" y="3671888"/>
            <a:ext cx="16478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rông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2286000" y="27432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thang.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606425" y="4648200"/>
            <a:ext cx="14509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905000" y="5653088"/>
            <a:ext cx="1203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47800" y="-74612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4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sz="28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8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502853" y="-76517"/>
            <a:ext cx="45967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39240" y="790575"/>
            <a:ext cx="6910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3009" name="Picture 17" descr="ruong bac thang 2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3048000" y="0"/>
            <a:ext cx="2819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3010" name="Picture 18" descr="ruong bac tha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3124200" cy="609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3011" name="Picture 19" descr="ruong bac thang 1"/>
          <p:cNvPicPr>
            <a:picLocks noChangeAspect="1"/>
          </p:cNvPicPr>
          <p:nvPr/>
        </p:nvPicPr>
        <p:blipFill>
          <a:blip r:embed="rId3">
            <a:lum contrast="24000"/>
          </a:blip>
          <a:stretch>
            <a:fillRect/>
          </a:stretch>
        </p:blipFill>
        <p:spPr>
          <a:xfrm>
            <a:off x="0" y="-1587"/>
            <a:ext cx="3048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Box 1"/>
          <p:cNvSpPr txBox="1"/>
          <p:nvPr/>
        </p:nvSpPr>
        <p:spPr>
          <a:xfrm>
            <a:off x="2438400" y="6248400"/>
            <a:ext cx="518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BẬC THANG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5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0"/>
            <a:ext cx="43434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13" descr="nhà rô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0"/>
            <a:ext cx="4343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114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9" descr="nr4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0" y="3733800"/>
            <a:ext cx="42672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AutoShape 9">
            <a:hlinkClick r:id="" action="ppaction://noaction"/>
          </p:cNvPr>
          <p:cNvSpPr/>
          <p:nvPr/>
        </p:nvSpPr>
        <p:spPr>
          <a:xfrm>
            <a:off x="228600" y="5715000"/>
            <a:ext cx="1371600" cy="457200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 eaLnBrk="1" hangingPunct="1">
              <a:spcBef>
                <a:spcPct val="0"/>
              </a:spcBef>
              <a:buNone/>
            </a:pPr>
            <a:endParaRPr lang="vi-VN" altLang="vi-VN" sz="80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3" name="Picture 26" descr="nha san"/>
          <p:cNvPicPr>
            <a:picLocks noChangeAspect="1"/>
          </p:cNvPicPr>
          <p:nvPr/>
        </p:nvPicPr>
        <p:blipFill>
          <a:blip r:embed="rId1">
            <a:lum bright="-12000" contrast="6000"/>
          </a:blip>
          <a:stretch>
            <a:fillRect/>
          </a:stretch>
        </p:blipFill>
        <p:spPr>
          <a:xfrm>
            <a:off x="4800600" y="0"/>
            <a:ext cx="4343400" cy="591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13" descr="nhà sà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"/>
            <a:ext cx="4800600" cy="5894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Box 1"/>
          <p:cNvSpPr txBox="1"/>
          <p:nvPr/>
        </p:nvSpPr>
        <p:spPr>
          <a:xfrm>
            <a:off x="3505200" y="5915025"/>
            <a:ext cx="46482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8"/>
          <p:cNvSpPr txBox="1"/>
          <p:nvPr/>
        </p:nvSpPr>
        <p:spPr>
          <a:xfrm>
            <a:off x="958850" y="5511800"/>
            <a:ext cx="325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Chăm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5"/>
          <p:cNvSpPr txBox="1"/>
          <p:nvPr/>
        </p:nvSpPr>
        <p:spPr>
          <a:xfrm>
            <a:off x="1290638" y="609600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hội Ka tê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8"/>
          <p:cNvSpPr/>
          <p:nvPr/>
        </p:nvSpPr>
        <p:spPr>
          <a:xfrm>
            <a:off x="304800" y="1112520"/>
            <a:ext cx="8839200" cy="885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3. Quan sát từng cặp sự vật được vẽ dưới đây rồi nói  những câu có hình ảnh so sánh các sự vật trong tranh.</a:t>
            </a:r>
            <a:endParaRPr lang="en-US" altLang="vi-VN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7651" name="Group 32"/>
          <p:cNvGrpSpPr/>
          <p:nvPr/>
        </p:nvGrpSpPr>
        <p:grpSpPr>
          <a:xfrm>
            <a:off x="152400" y="2443163"/>
            <a:ext cx="684213" cy="590550"/>
            <a:chOff x="1393" y="243"/>
            <a:chExt cx="431" cy="372"/>
          </a:xfrm>
        </p:grpSpPr>
        <p:grpSp>
          <p:nvGrpSpPr>
            <p:cNvPr id="27686" name="Group 33"/>
            <p:cNvGrpSpPr/>
            <p:nvPr/>
          </p:nvGrpSpPr>
          <p:grpSpPr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27688" name="Oval 34"/>
              <p:cNvSpPr/>
              <p:nvPr/>
            </p:nvSpPr>
            <p:spPr>
              <a:xfrm>
                <a:off x="1291" y="641"/>
                <a:ext cx="666" cy="54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89" name="Oval 35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90" name="Oval 36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91" name="Oval 37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92" name="Oval 38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</p:grpSp>
        <p:sp>
          <p:nvSpPr>
            <p:cNvPr id="27687" name="Text Box 39"/>
            <p:cNvSpPr txBox="1"/>
            <p:nvPr/>
          </p:nvSpPr>
          <p:spPr>
            <a:xfrm>
              <a:off x="1488" y="26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vi-V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52" name="Group 40"/>
          <p:cNvGrpSpPr/>
          <p:nvPr/>
        </p:nvGrpSpPr>
        <p:grpSpPr>
          <a:xfrm>
            <a:off x="152400" y="5334000"/>
            <a:ext cx="684213" cy="590550"/>
            <a:chOff x="1393" y="243"/>
            <a:chExt cx="431" cy="372"/>
          </a:xfrm>
        </p:grpSpPr>
        <p:grpSp>
          <p:nvGrpSpPr>
            <p:cNvPr id="27679" name="Group 41"/>
            <p:cNvGrpSpPr/>
            <p:nvPr/>
          </p:nvGrpSpPr>
          <p:grpSpPr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27681" name="Oval 42"/>
              <p:cNvSpPr/>
              <p:nvPr/>
            </p:nvSpPr>
            <p:spPr>
              <a:xfrm>
                <a:off x="1291" y="641"/>
                <a:ext cx="666" cy="54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82" name="Oval 43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83" name="Oval 44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84" name="Oval 45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85" name="Oval 46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</p:grpSp>
        <p:sp>
          <p:nvSpPr>
            <p:cNvPr id="27680" name="Text Box 47"/>
            <p:cNvSpPr txBox="1"/>
            <p:nvPr/>
          </p:nvSpPr>
          <p:spPr>
            <a:xfrm>
              <a:off x="1488" y="26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vi-V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53" name="Group 48"/>
          <p:cNvGrpSpPr/>
          <p:nvPr/>
        </p:nvGrpSpPr>
        <p:grpSpPr>
          <a:xfrm>
            <a:off x="8077200" y="2209800"/>
            <a:ext cx="684213" cy="590550"/>
            <a:chOff x="1393" y="243"/>
            <a:chExt cx="431" cy="372"/>
          </a:xfrm>
        </p:grpSpPr>
        <p:grpSp>
          <p:nvGrpSpPr>
            <p:cNvPr id="27672" name="Group 49"/>
            <p:cNvGrpSpPr/>
            <p:nvPr/>
          </p:nvGrpSpPr>
          <p:grpSpPr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27674" name="Oval 50"/>
              <p:cNvSpPr/>
              <p:nvPr/>
            </p:nvSpPr>
            <p:spPr>
              <a:xfrm>
                <a:off x="1291" y="651"/>
                <a:ext cx="666" cy="527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5" name="Oval 51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6" name="Oval 52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7" name="Oval 53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8" name="Oval 54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</p:grpSp>
        <p:sp>
          <p:nvSpPr>
            <p:cNvPr id="27673" name="Text Box 55"/>
            <p:cNvSpPr txBox="1"/>
            <p:nvPr/>
          </p:nvSpPr>
          <p:spPr>
            <a:xfrm>
              <a:off x="1488" y="26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vi-V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54" name="Group 56"/>
          <p:cNvGrpSpPr/>
          <p:nvPr/>
        </p:nvGrpSpPr>
        <p:grpSpPr>
          <a:xfrm>
            <a:off x="4572000" y="5257800"/>
            <a:ext cx="684213" cy="590550"/>
            <a:chOff x="1393" y="243"/>
            <a:chExt cx="431" cy="372"/>
          </a:xfrm>
        </p:grpSpPr>
        <p:grpSp>
          <p:nvGrpSpPr>
            <p:cNvPr id="27665" name="Group 57"/>
            <p:cNvGrpSpPr/>
            <p:nvPr/>
          </p:nvGrpSpPr>
          <p:grpSpPr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27667" name="Oval 58"/>
              <p:cNvSpPr/>
              <p:nvPr/>
            </p:nvSpPr>
            <p:spPr>
              <a:xfrm>
                <a:off x="1291" y="641"/>
                <a:ext cx="666" cy="54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68" name="Oval 5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69" name="Oval 60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0" name="Oval 61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sp>
            <p:nvSpPr>
              <p:cNvPr id="27671" name="Oval 62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</p:grpSp>
        <p:sp>
          <p:nvSpPr>
            <p:cNvPr id="27666" name="Text Box 63"/>
            <p:cNvSpPr txBox="1"/>
            <p:nvPr/>
          </p:nvSpPr>
          <p:spPr>
            <a:xfrm>
              <a:off x="1488" y="26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vi-V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7655" name="Picture 66" descr="Image3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914400" y="1981200"/>
            <a:ext cx="3657600" cy="266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6" name="Group 67"/>
          <p:cNvGrpSpPr/>
          <p:nvPr/>
        </p:nvGrpSpPr>
        <p:grpSpPr>
          <a:xfrm>
            <a:off x="4800600" y="1981200"/>
            <a:ext cx="3657600" cy="2590800"/>
            <a:chOff x="2912" y="576"/>
            <a:chExt cx="2112" cy="1488"/>
          </a:xfrm>
        </p:grpSpPr>
        <p:grpSp>
          <p:nvGrpSpPr>
            <p:cNvPr id="27659" name="Group 68"/>
            <p:cNvGrpSpPr/>
            <p:nvPr/>
          </p:nvGrpSpPr>
          <p:grpSpPr>
            <a:xfrm>
              <a:off x="3776" y="912"/>
              <a:ext cx="1248" cy="1152"/>
              <a:chOff x="3776" y="912"/>
              <a:chExt cx="1248" cy="1152"/>
            </a:xfrm>
          </p:grpSpPr>
          <p:sp>
            <p:nvSpPr>
              <p:cNvPr id="27663" name="Oval 69"/>
              <p:cNvSpPr/>
              <p:nvPr/>
            </p:nvSpPr>
            <p:spPr>
              <a:xfrm>
                <a:off x="3776" y="912"/>
                <a:ext cx="1248" cy="1152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pic>
            <p:nvPicPr>
              <p:cNvPr id="27664" name="Picture 70"/>
              <p:cNvPicPr>
                <a:picLocks noChangeAspect="1"/>
              </p:cNvPicPr>
              <p:nvPr/>
            </p:nvPicPr>
            <p:blipFill>
              <a:blip r:embed="rId2"/>
              <a:srcRect l="65712" t="23997"/>
              <a:stretch>
                <a:fillRect/>
              </a:stretch>
            </p:blipFill>
            <p:spPr>
              <a:xfrm>
                <a:off x="4112" y="1056"/>
                <a:ext cx="576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60" name="Group 71"/>
            <p:cNvGrpSpPr/>
            <p:nvPr/>
          </p:nvGrpSpPr>
          <p:grpSpPr>
            <a:xfrm>
              <a:off x="2912" y="576"/>
              <a:ext cx="1200" cy="1200"/>
              <a:chOff x="2400" y="384"/>
              <a:chExt cx="1200" cy="1200"/>
            </a:xfrm>
          </p:grpSpPr>
          <p:sp>
            <p:nvSpPr>
              <p:cNvPr id="27661" name="Rectangle 72"/>
              <p:cNvSpPr/>
              <p:nvPr/>
            </p:nvSpPr>
            <p:spPr>
              <a:xfrm>
                <a:off x="2400" y="384"/>
                <a:ext cx="1200" cy="1200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1800" dirty="0"/>
              </a:p>
            </p:txBody>
          </p:sp>
          <p:pic>
            <p:nvPicPr>
              <p:cNvPr id="27662" name="Picture 73"/>
              <p:cNvPicPr>
                <a:picLocks noChangeAspect="1"/>
              </p:cNvPicPr>
              <p:nvPr/>
            </p:nvPicPr>
            <p:blipFill>
              <a:blip r:embed="rId2"/>
              <a:srcRect r="34286" b="16000"/>
              <a:stretch>
                <a:fillRect/>
              </a:stretch>
            </p:blipFill>
            <p:spPr>
              <a:xfrm>
                <a:off x="2416" y="568"/>
                <a:ext cx="1104" cy="100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7657" name="Picture 74" descr="Image1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5334000" y="4648200"/>
            <a:ext cx="3581400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75" descr="Image4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990600" y="4648200"/>
            <a:ext cx="3314700" cy="218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56055" y="-74612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4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sz="28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8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511108" y="-76517"/>
            <a:ext cx="45967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00200" y="685800"/>
            <a:ext cx="6910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6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655320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6" name="Text Box 8"/>
          <p:cNvSpPr txBox="1"/>
          <p:nvPr/>
        </p:nvSpPr>
        <p:spPr>
          <a:xfrm>
            <a:off x="1600200" y="5165725"/>
            <a:ext cx="52149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Trăng tròn như quả bóng.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7" name="Text Box 9"/>
          <p:cNvSpPr txBox="1"/>
          <p:nvPr/>
        </p:nvSpPr>
        <p:spPr>
          <a:xfrm>
            <a:off x="1905000" y="5715000"/>
            <a:ext cx="5213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Quả bóng tròn như mặt trăng.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3" name="Text Box 9"/>
          <p:cNvSpPr txBox="1"/>
          <p:nvPr/>
        </p:nvSpPr>
        <p:spPr>
          <a:xfrm>
            <a:off x="685800" y="5024438"/>
            <a:ext cx="61087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Nụ cười của bé tươi như hoa.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94" name="Text Box 10"/>
          <p:cNvSpPr txBox="1"/>
          <p:nvPr/>
        </p:nvSpPr>
        <p:spPr>
          <a:xfrm>
            <a:off x="976313" y="5622925"/>
            <a:ext cx="62484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hoa tươi như nụ cười của bé.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701" name="Group 67"/>
          <p:cNvGrpSpPr/>
          <p:nvPr/>
        </p:nvGrpSpPr>
        <p:grpSpPr>
          <a:xfrm>
            <a:off x="1295400" y="685800"/>
            <a:ext cx="6858000" cy="4267200"/>
            <a:chOff x="2912" y="576"/>
            <a:chExt cx="2112" cy="1488"/>
          </a:xfrm>
        </p:grpSpPr>
        <p:grpSp>
          <p:nvGrpSpPr>
            <p:cNvPr id="29702" name="Group 68"/>
            <p:cNvGrpSpPr/>
            <p:nvPr/>
          </p:nvGrpSpPr>
          <p:grpSpPr>
            <a:xfrm>
              <a:off x="3776" y="912"/>
              <a:ext cx="1248" cy="1152"/>
              <a:chOff x="3776" y="912"/>
              <a:chExt cx="1248" cy="1152"/>
            </a:xfrm>
          </p:grpSpPr>
          <p:sp>
            <p:nvSpPr>
              <p:cNvPr id="29706" name="Oval 69"/>
              <p:cNvSpPr/>
              <p:nvPr/>
            </p:nvSpPr>
            <p:spPr>
              <a:xfrm>
                <a:off x="3776" y="912"/>
                <a:ext cx="1248" cy="1152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29707" name="Picture 70"/>
              <p:cNvPicPr>
                <a:picLocks noChangeAspect="1"/>
              </p:cNvPicPr>
              <p:nvPr/>
            </p:nvPicPr>
            <p:blipFill>
              <a:blip r:embed="rId2"/>
              <a:srcRect l="65712" t="23997"/>
              <a:stretch>
                <a:fillRect/>
              </a:stretch>
            </p:blipFill>
            <p:spPr>
              <a:xfrm>
                <a:off x="4112" y="1056"/>
                <a:ext cx="576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9703" name="Group 71"/>
            <p:cNvGrpSpPr/>
            <p:nvPr/>
          </p:nvGrpSpPr>
          <p:grpSpPr>
            <a:xfrm>
              <a:off x="2912" y="576"/>
              <a:ext cx="1200" cy="1200"/>
              <a:chOff x="2400" y="384"/>
              <a:chExt cx="1200" cy="1200"/>
            </a:xfrm>
          </p:grpSpPr>
          <p:sp>
            <p:nvSpPr>
              <p:cNvPr id="29704" name="Rectangle 72"/>
              <p:cNvSpPr/>
              <p:nvPr/>
            </p:nvSpPr>
            <p:spPr>
              <a:xfrm>
                <a:off x="2400" y="384"/>
                <a:ext cx="1200" cy="1200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defTabSz="957580" eaLnBrk="1" hangingPunct="1">
                  <a:spcBef>
                    <a:spcPct val="0"/>
                  </a:spcBef>
                  <a:buNone/>
                </a:pPr>
                <a:endParaRPr lang="vi-VN" altLang="vi-VN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29705" name="Picture 73"/>
              <p:cNvPicPr>
                <a:picLocks noChangeAspect="1"/>
              </p:cNvPicPr>
              <p:nvPr/>
            </p:nvPicPr>
            <p:blipFill>
              <a:blip r:embed="rId2"/>
              <a:srcRect r="34286" b="16000"/>
              <a:stretch>
                <a:fillRect/>
              </a:stretch>
            </p:blipFill>
            <p:spPr>
              <a:xfrm>
                <a:off x="2416" y="568"/>
                <a:ext cx="1104" cy="100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63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920750"/>
            <a:ext cx="7315200" cy="429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9" name="Text Box 11"/>
          <p:cNvSpPr txBox="1"/>
          <p:nvPr/>
        </p:nvSpPr>
        <p:spPr>
          <a:xfrm>
            <a:off x="381000" y="5275263"/>
            <a:ext cx="61023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Đèn điện sáng như sao.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20" name="Text Box 12"/>
          <p:cNvSpPr txBox="1"/>
          <p:nvPr/>
        </p:nvSpPr>
        <p:spPr>
          <a:xfrm>
            <a:off x="895350" y="5797550"/>
            <a:ext cx="6864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Những ngôi sao sáng như ngọn đèn.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69342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45" name="Text Box 13"/>
          <p:cNvSpPr txBox="1"/>
          <p:nvPr/>
        </p:nvSpPr>
        <p:spPr>
          <a:xfrm>
            <a:off x="1447800" y="5410200"/>
            <a:ext cx="61737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Việt Nam cong cong như hình chữ S.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6" name="Text Box 14"/>
          <p:cNvSpPr txBox="1"/>
          <p:nvPr/>
        </p:nvSpPr>
        <p:spPr>
          <a:xfrm>
            <a:off x="1219200" y="5867400"/>
            <a:ext cx="57991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nl-NL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 cong cong như bản đồ Việt Nam.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8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5123" name="AutoShape 11" descr="Divot"/>
          <p:cNvSpPr/>
          <p:nvPr/>
        </p:nvSpPr>
        <p:spPr>
          <a:xfrm>
            <a:off x="2590800" y="1219200"/>
            <a:ext cx="4038600" cy="733425"/>
          </a:xfrm>
          <a:prstGeom prst="flowChartTerminator">
            <a:avLst/>
          </a:prstGeom>
          <a:blipFill rotWithShape="0">
            <a:blip r:embed="rId1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Kiểm tra bài cũ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AutoShape 12">
            <a:hlinkClick r:id="" action="ppaction://noaction"/>
          </p:cNvPr>
          <p:cNvSpPr/>
          <p:nvPr/>
        </p:nvSpPr>
        <p:spPr>
          <a:xfrm>
            <a:off x="2590800" y="1981200"/>
            <a:ext cx="5791200" cy="1524000"/>
          </a:xfrm>
          <a:prstGeom prst="cloudCallout">
            <a:avLst>
              <a:gd name="adj1" fmla="val -59421"/>
              <a:gd name="adj2" fmla="val 80329"/>
            </a:avLst>
          </a:prstGeom>
          <a:solidFill>
            <a:srgbClr val="FFCCCC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Tìm từ chỉ đặc điểm?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5125" name="Picture 1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990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4"/>
          <p:cNvSpPr/>
          <p:nvPr/>
        </p:nvSpPr>
        <p:spPr>
          <a:xfrm>
            <a:off x="1752600" y="4114800"/>
            <a:ext cx="6842125" cy="1168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defTabSz="957580">
              <a:spcBef>
                <a:spcPct val="50000"/>
              </a:spcBef>
              <a:buAutoNum type="alphaLcParenR"/>
            </a:pPr>
            <a:r>
              <a:rPr lang="en-US" altLang="en-US" sz="2800" b="1" dirty="0">
                <a:latin typeface="Times New Roman" panose="02020603050405020304" pitchFamily="18" charset="0"/>
              </a:rPr>
              <a:t> Đường mềm như dải lụa.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342900" lvl="0" indent="-342900" defTabSz="95758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Cánh đồng trông đẹp như một tấm thảm.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226" name="Line 10"/>
          <p:cNvSpPr/>
          <p:nvPr/>
        </p:nvSpPr>
        <p:spPr>
          <a:xfrm>
            <a:off x="3429000" y="4572000"/>
            <a:ext cx="7620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8" name="Line 12"/>
          <p:cNvSpPr/>
          <p:nvPr/>
        </p:nvSpPr>
        <p:spPr>
          <a:xfrm>
            <a:off x="4876800" y="5257800"/>
            <a:ext cx="6858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2" name="TextBox 1"/>
          <p:cNvSpPr txBox="1"/>
          <p:nvPr/>
        </p:nvSpPr>
        <p:spPr>
          <a:xfrm>
            <a:off x="2133601" y="75883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90" name="Rectangle 14"/>
          <p:cNvSpPr/>
          <p:nvPr/>
        </p:nvSpPr>
        <p:spPr>
          <a:xfrm>
            <a:off x="1752600" y="2071688"/>
            <a:ext cx="76200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797" name="Rectangle 21"/>
          <p:cNvSpPr/>
          <p:nvPr/>
        </p:nvSpPr>
        <p:spPr>
          <a:xfrm>
            <a:off x="228600" y="2860358"/>
            <a:ext cx="828294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 Công cha nghĩa mẹ được so sánh như……………..,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như  ……………………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3798" name="Rectangle 22"/>
          <p:cNvSpPr/>
          <p:nvPr/>
        </p:nvSpPr>
        <p:spPr>
          <a:xfrm>
            <a:off x="304800" y="3975259"/>
            <a:ext cx="69691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Trời mưa, đường đất sét trơn như  ………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3799" name="Rectangle 23"/>
          <p:cNvSpPr/>
          <p:nvPr/>
        </p:nvSpPr>
        <p:spPr>
          <a:xfrm>
            <a:off x="304800" y="4662488"/>
            <a:ext cx="76057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c) Ở thành phố có nhiều toà nhà cao như ……….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6630" name="Rectangle 31"/>
          <p:cNvSpPr/>
          <p:nvPr/>
        </p:nvSpPr>
        <p:spPr>
          <a:xfrm>
            <a:off x="152400" y="2038350"/>
            <a:ext cx="13239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Bài 4: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03812" name="Line 36"/>
          <p:cNvSpPr/>
          <p:nvPr/>
        </p:nvSpPr>
        <p:spPr>
          <a:xfrm>
            <a:off x="3733800" y="2514600"/>
            <a:ext cx="23622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2776" name="Picture 2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3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-7620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2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1372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0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sz="24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4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869883" y="75883"/>
            <a:ext cx="386270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05000" y="914400"/>
            <a:ext cx="624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0" grpId="0"/>
      <p:bldP spid="203797" grpId="0"/>
      <p:bldP spid="203798" grpId="0"/>
      <p:bldP spid="203799" grpId="0"/>
      <p:bldP spid="266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/>
          <p:nvPr/>
        </p:nvSpPr>
        <p:spPr>
          <a:xfrm>
            <a:off x="1371600" y="1495743"/>
            <a:ext cx="76200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5" name="Rectangle 3"/>
          <p:cNvSpPr/>
          <p:nvPr/>
        </p:nvSpPr>
        <p:spPr>
          <a:xfrm>
            <a:off x="228600" y="2098358"/>
            <a:ext cx="837184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 Công cha nghĩa mẹ được so sánh như </a:t>
            </a:r>
            <a:r>
              <a:rPr lang="en-US" altLang="en-US" sz="2800" dirty="0">
                <a:latin typeface="Times New Roman" panose="02020603050405020304" pitchFamily="18" charset="0"/>
              </a:rPr>
              <a:t>…………......,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như  </a:t>
            </a:r>
            <a:r>
              <a:rPr lang="en-US" altLang="en-US" sz="2800" dirty="0">
                <a:latin typeface="Times New Roman" panose="02020603050405020304" pitchFamily="18" charset="0"/>
              </a:rPr>
              <a:t>……………….........……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22214" name="Rectangle 6"/>
          <p:cNvSpPr/>
          <p:nvPr/>
        </p:nvSpPr>
        <p:spPr>
          <a:xfrm>
            <a:off x="6392545" y="2094865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núi Thái Sơn,</a:t>
            </a:r>
            <a:r>
              <a:rPr lang="en-US" altLang="en-US" sz="18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endParaRPr lang="en-US" altLang="en-US" sz="18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222215" name="Rectangle 7"/>
          <p:cNvSpPr/>
          <p:nvPr/>
        </p:nvSpPr>
        <p:spPr>
          <a:xfrm>
            <a:off x="1052195" y="2528570"/>
            <a:ext cx="4038600" cy="485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nước trong nguồn chảy ra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Rectangle 11"/>
          <p:cNvSpPr/>
          <p:nvPr/>
        </p:nvSpPr>
        <p:spPr>
          <a:xfrm>
            <a:off x="152400" y="1428750"/>
            <a:ext cx="13239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Bài 4: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3799" name="Picture 2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3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-7620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2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32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1" name="Picture 23" descr="Medium_landscap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4419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2" name="Picture 24" descr="vtc_200883_Cha%20toi%20la%20Gangster%201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3429000" y="5181600"/>
            <a:ext cx="10398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3" name="Picture 25" descr="image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257800"/>
            <a:ext cx="12192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4" name="Picture 26" descr="Medium_06_8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429000"/>
            <a:ext cx="4038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5" name="Picture 27" descr="Image1"/>
          <p:cNvPicPr>
            <a:picLocks noChangeAspect="1"/>
          </p:cNvPicPr>
          <p:nvPr/>
        </p:nvPicPr>
        <p:blipFill>
          <a:blip r:embed="rId8">
            <a:lum contrast="36000"/>
          </a:blip>
          <a:stretch>
            <a:fillRect/>
          </a:stretch>
        </p:blipFill>
        <p:spPr>
          <a:xfrm>
            <a:off x="5410200" y="5334000"/>
            <a:ext cx="901700" cy="107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36" name="Picture 28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5334000"/>
            <a:ext cx="939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1372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0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sz="24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4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869883" y="75883"/>
            <a:ext cx="386270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133600" y="755015"/>
            <a:ext cx="624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/>
      <p:bldP spid="2222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/>
          <p:nvPr/>
        </p:nvSpPr>
        <p:spPr>
          <a:xfrm>
            <a:off x="1219200" y="1634173"/>
            <a:ext cx="76200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9" name="Rectangle 7"/>
          <p:cNvSpPr/>
          <p:nvPr/>
        </p:nvSpPr>
        <p:spPr>
          <a:xfrm>
            <a:off x="152400" y="1581150"/>
            <a:ext cx="13239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Bài 4: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26312" name="Rectangle 8"/>
          <p:cNvSpPr/>
          <p:nvPr/>
        </p:nvSpPr>
        <p:spPr>
          <a:xfrm>
            <a:off x="304800" y="2436972"/>
            <a:ext cx="69691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Trời mưa, đường đất sét trơn như  ………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6313" name="Rectangle 9"/>
          <p:cNvSpPr/>
          <p:nvPr/>
        </p:nvSpPr>
        <p:spPr>
          <a:xfrm>
            <a:off x="6096000" y="2438400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đổ mỡ.</a:t>
            </a: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6315" name="Picture 11" descr="3499683600_4212dce254_b"/>
          <p:cNvPicPr>
            <a:picLocks noChangeAspect="1"/>
          </p:cNvPicPr>
          <p:nvPr/>
        </p:nvPicPr>
        <p:blipFill>
          <a:blip r:embed="rId1">
            <a:lum contrast="30000"/>
          </a:blip>
          <a:stretch>
            <a:fillRect/>
          </a:stretch>
        </p:blipFill>
        <p:spPr>
          <a:xfrm>
            <a:off x="2057400" y="3114675"/>
            <a:ext cx="4800600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2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3" descr="Pictur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-7620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2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8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8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133601" y="75883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39240" y="1066800"/>
            <a:ext cx="691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  <p:bldP spid="2263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/>
          <p:nvPr/>
        </p:nvSpPr>
        <p:spPr>
          <a:xfrm>
            <a:off x="1295400" y="1614488"/>
            <a:ext cx="76200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3" name="Rectangle 4"/>
          <p:cNvSpPr/>
          <p:nvPr/>
        </p:nvSpPr>
        <p:spPr>
          <a:xfrm>
            <a:off x="152400" y="1581150"/>
            <a:ext cx="13239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Bài 4: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28359" name="Rectangle 7"/>
          <p:cNvSpPr/>
          <p:nvPr/>
        </p:nvSpPr>
        <p:spPr>
          <a:xfrm>
            <a:off x="304800" y="2452688"/>
            <a:ext cx="68056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c) Ở thành phố có nhiều toà nhà cao như …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8360" name="Rectangle 8"/>
          <p:cNvSpPr/>
          <p:nvPr/>
        </p:nvSpPr>
        <p:spPr>
          <a:xfrm>
            <a:off x="6553200" y="2438400"/>
            <a:ext cx="838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defTabSz="95758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núi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6" name="Picture 2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274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3" descr="Pictur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-76200"/>
            <a:ext cx="1295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2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5" name="Picture 13" descr="nha cao tang"/>
          <p:cNvPicPr>
            <a:picLocks noChangeAspect="1"/>
          </p:cNvPicPr>
          <p:nvPr/>
        </p:nvPicPr>
        <p:blipFill>
          <a:blip r:embed="rId4">
            <a:lum bright="6000" contrast="12000"/>
          </a:blip>
          <a:stretch>
            <a:fillRect/>
          </a:stretch>
        </p:blipFill>
        <p:spPr>
          <a:xfrm>
            <a:off x="2209800" y="3219450"/>
            <a:ext cx="4648200" cy="318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8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133601" y="75883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39240" y="1066800"/>
            <a:ext cx="691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  <p:bldP spid="2283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7"/>
          <p:cNvSpPr txBox="1"/>
          <p:nvPr/>
        </p:nvSpPr>
        <p:spPr>
          <a:xfrm>
            <a:off x="227013" y="1812608"/>
            <a:ext cx="8915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4. </a:t>
            </a: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Rectangle 12"/>
          <p:cNvSpPr/>
          <p:nvPr/>
        </p:nvSpPr>
        <p:spPr>
          <a:xfrm>
            <a:off x="0" y="2895600"/>
            <a:ext cx="8915400" cy="2254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AutoNum type="alphaLcParenR"/>
            </a:pP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cha, nghĩa mẹ được so sánh như</a:t>
            </a: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............................................,</a:t>
            </a:r>
            <a:endParaRPr lang="nl-NL" alt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như</a:t>
            </a: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1400" b="1" dirty="0"/>
              <a:t>...............................................................................................</a:t>
            </a:r>
            <a:endParaRPr lang="en-US" alt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AutoNum type="alphaLcParenR" startAt="2"/>
            </a:pP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mưa, đường đất sét trơn như</a:t>
            </a: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1400" b="1" dirty="0"/>
              <a:t>.......................................</a:t>
            </a:r>
            <a:endParaRPr lang="en-US" altLang="vi-VN" sz="1400" b="1" dirty="0"/>
          </a:p>
          <a:p>
            <a:pPr marL="342900" lvl="0" indent="-342900" eaLnBrk="1" hangingPunct="1">
              <a:spcBef>
                <a:spcPct val="0"/>
              </a:spcBef>
              <a:buNone/>
            </a:pPr>
            <a:endParaRPr lang="en-US" alt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th</a:t>
            </a:r>
            <a:r>
              <a:rPr lang="nl-NL" altLang="vi-VN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có nhiều to</a:t>
            </a:r>
            <a:r>
              <a:rPr lang="nl-NL" altLang="vi-VN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nl-NL" altLang="vi-VN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như</a:t>
            </a:r>
            <a:r>
              <a:rPr lang="nl-NL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1400" b="1" dirty="0"/>
              <a:t>......................</a:t>
            </a:r>
            <a:endParaRPr lang="nl-NL" altLang="vi-VN" sz="1400" b="1" dirty="0"/>
          </a:p>
        </p:txBody>
      </p:sp>
      <p:sp>
        <p:nvSpPr>
          <p:cNvPr id="36868" name="Rectangle 13"/>
          <p:cNvSpPr/>
          <p:nvPr/>
        </p:nvSpPr>
        <p:spPr>
          <a:xfrm>
            <a:off x="6653213" y="2879725"/>
            <a:ext cx="248920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Thái Sơn,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9" name="Rectangle 14"/>
          <p:cNvSpPr/>
          <p:nvPr/>
        </p:nvSpPr>
        <p:spPr>
          <a:xfrm>
            <a:off x="1143000" y="3413125"/>
            <a:ext cx="4876800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nguồn chảy ra.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0" name="Rectangle 15"/>
          <p:cNvSpPr/>
          <p:nvPr/>
        </p:nvSpPr>
        <p:spPr>
          <a:xfrm>
            <a:off x="6096000" y="3870325"/>
            <a:ext cx="1752600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mỡ.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1" name="Rectangle 16"/>
          <p:cNvSpPr/>
          <p:nvPr/>
        </p:nvSpPr>
        <p:spPr>
          <a:xfrm>
            <a:off x="6873875" y="4572000"/>
            <a:ext cx="1050925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8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133601" y="75883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39240" y="1066800"/>
            <a:ext cx="691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linh tinh (1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WordArt 3"/>
          <p:cNvSpPr>
            <a:spLocks noTextEdit="1"/>
          </p:cNvSpPr>
          <p:nvPr/>
        </p:nvSpPr>
        <p:spPr>
          <a:xfrm>
            <a:off x="990600" y="1143000"/>
            <a:ext cx="69437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6" name="WordArt 4" descr="Narrow vertical"/>
          <p:cNvSpPr>
            <a:spLocks noTextEdit="1"/>
          </p:cNvSpPr>
          <p:nvPr/>
        </p:nvSpPr>
        <p:spPr>
          <a:xfrm>
            <a:off x="1524000" y="3124200"/>
            <a:ext cx="60198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 b="1">
                <a:ln w="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HẸN GẶP LẠI</a:t>
            </a:r>
            <a:endParaRPr lang="en-US" sz="3600" b="1">
              <a:ln w="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2101" name="Picture 5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2" name="Picture 6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3" name="Picture 7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6048375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4" name="Picture 8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52775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5" name="Picture 9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5" y="457200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6" name="Picture 10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181600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7" name="Picture 11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357066">
            <a:off x="533400" y="54102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8" name="Picture 12" descr="butterfl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357066">
            <a:off x="4876800" y="1295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13" dur="3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15" dur="3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17" dur="3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19" dur="3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21" dur="3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23" dur="3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67 -0.2206 C -0.09167 -0.22222 -0.06858 -0.12824 -0.06858 -0.13009 C -0.04531 -0.05185 -0.00851 -0.02361 0.04462 -0.02361 C 0.07205 -0.02361 0.0967 -0.03426 0.11597 -0.05185 C 0.12934 -0.0662 0.14583 -0.07315 0.16372 -0.07315 C 0.19792 -0.07315 0.22639 -0.04653 0.2375 -0.00926 C 0.2375 -0.01111 0.25 0.03333 0.25 0.03148 C 0.25 0.03333 0.225 -0.06088 0.225 -0.0625 C 0.20191 -0.13357 0.1651 -0.16366 0.11319 -0.16366 C 0.08576 -0.16366 0.05972 -0.15301 0.03924 -0.13357 C 0.02708 -0.12107 0.01059 -0.11412 -0.00573 -0.11412 C -0.03993 -0.11412 -0.06858 -0.14074 -0.07951 -0.17616 C -0.07951 -0.17801 -0.09167 -0.2206 -0.09167 -0.22222 Z " pathEditMode="relative" rAng="0" ptsTypes="fffffffffffff">
                                      <p:cBhvr>
                                        <p:cTn id="25" dur="3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2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67 -0.2206 C -0.09167 -0.22222 -0.06858 -0.12824 -0.06858 -0.13009 C -0.04531 -0.05185 -0.00851 -0.02361 0.04462 -0.02361 C 0.07205 -0.02361 0.0967 -0.03426 0.11597 -0.05185 C 0.12934 -0.0662 0.14583 -0.07315 0.16372 -0.07315 C 0.19792 -0.07315 0.22639 -0.04653 0.2375 -0.00926 C 0.2375 -0.01111 0.25 0.03333 0.25 0.03148 C 0.25 0.03333 0.225 -0.06088 0.225 -0.0625 C 0.20191 -0.13357 0.1651 -0.16366 0.11319 -0.16366 C 0.08576 -0.16366 0.05972 -0.15301 0.03924 -0.13357 C 0.02708 -0.12107 0.01059 -0.11412 -0.00573 -0.11412 C -0.03993 -0.11412 -0.06858 -0.14074 -0.07951 -0.17616 C -0.07951 -0.17801 -0.09167 -0.2206 -0.09167 -0.22222 Z " pathEditMode="relative" rAng="0" ptsTypes="fffffffffffff">
                                      <p:cBhvr>
                                        <p:cTn id="27" dur="30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47800" y="77788"/>
            <a:ext cx="7092950" cy="13220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br>
              <a:rPr lang="en-US" altLang="en-US" sz="28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Luyện từ và câu</a:t>
            </a:r>
            <a:endParaRPr lang="en-US" altLang="en-US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3082" name="TextBox 1"/>
          <p:cNvSpPr txBox="1"/>
          <p:nvPr/>
        </p:nvSpPr>
        <p:spPr>
          <a:xfrm>
            <a:off x="2133601" y="75883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12 năm 2021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39240" y="1066800"/>
            <a:ext cx="691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các dân tộc. Luyện tập về so sánh.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32"/>
          <p:cNvSpPr txBox="1"/>
          <p:nvPr/>
        </p:nvSpPr>
        <p:spPr>
          <a:xfrm>
            <a:off x="227013" y="165100"/>
            <a:ext cx="8915400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Hãy kể tên một số dân tộc thiểu số ở nước ta m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biết.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192088" y="157162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Em hiểu thế n</a:t>
            </a:r>
            <a:r>
              <a:rPr lang="nl-NL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nl-NL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tộc thiểu số ?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457200" y="2317750"/>
            <a:ext cx="87233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tộc thiểu số 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dân tộc có ít người.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493713" y="3517900"/>
            <a:ext cx="8382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tộc thiểu số thường sống ở đâu trên đất nước ta?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344488" y="4959350"/>
            <a:ext cx="8763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dân tộc thiểu số thường sinh sống ở các vùng núi cao.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51" name="Group 3"/>
          <p:cNvGrpSpPr/>
          <p:nvPr/>
        </p:nvGrpSpPr>
        <p:grpSpPr>
          <a:xfrm>
            <a:off x="0" y="6400800"/>
            <a:ext cx="9142413" cy="457200"/>
            <a:chOff x="-192" y="3393"/>
            <a:chExt cx="5952" cy="927"/>
          </a:xfrm>
        </p:grpSpPr>
        <p:pic>
          <p:nvPicPr>
            <p:cNvPr id="6152" name="Picture 4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5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Picture 6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5" name="Picture 7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Picture 8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Picture 9" descr="FLOWERS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3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28600" y="0"/>
            <a:ext cx="86868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thiểu số ở nước ta</a:t>
            </a:r>
            <a:endParaRPr lang="en-US" altLang="vi-VN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6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/>
          <p:cNvSpPr>
            <a:spLocks noChangeAspect="1"/>
          </p:cNvSpPr>
          <p:nvPr/>
        </p:nvSpPr>
        <p:spPr>
          <a:xfrm>
            <a:off x="155575" y="-1042987"/>
            <a:ext cx="2095500" cy="2181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/>
          </a:p>
        </p:txBody>
      </p:sp>
      <p:pic>
        <p:nvPicPr>
          <p:cNvPr id="8194" name="Picture 2" descr="http://www.vietnam-un.org/images/gallery/Map5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3733800" cy="5253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679575" y="16684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6159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Nùng, Thái, Dao, Mông, Giáy, 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-5873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154"/>
          <p:cNvSpPr/>
          <p:nvPr/>
        </p:nvSpPr>
        <p:spPr>
          <a:xfrm>
            <a:off x="1828800" y="534988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thiểu số ở phía Bắc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731" name="Picture 155" descr="Dan toc t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3" y="1111250"/>
            <a:ext cx="1531937" cy="2057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2" name="Picture 156" descr="dan_toc_n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14425"/>
            <a:ext cx="1427163" cy="20542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3" name="Picture 157" descr="Th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114425"/>
            <a:ext cx="1430338" cy="20542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4" name="Picture 158" descr="M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114425"/>
            <a:ext cx="1384300" cy="20542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5" name="Picture 159" descr="D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860800"/>
            <a:ext cx="1676400" cy="1930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6" name="Picture 160" descr="Hmoo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1114425"/>
            <a:ext cx="1447800" cy="20542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7" name="Picture 161" descr="Giá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600" y="3886200"/>
            <a:ext cx="1695450" cy="190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738" name="Picture 162" descr="DT ho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3886200"/>
            <a:ext cx="1695450" cy="190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739" name="AutoShape 163" descr="Divot"/>
          <p:cNvSpPr/>
          <p:nvPr/>
        </p:nvSpPr>
        <p:spPr>
          <a:xfrm>
            <a:off x="911225" y="327342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0" name="AutoShape 164" descr="Divot"/>
          <p:cNvSpPr/>
          <p:nvPr/>
        </p:nvSpPr>
        <p:spPr>
          <a:xfrm>
            <a:off x="2663825" y="327342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1" name="AutoShape 165" descr="Divot"/>
          <p:cNvSpPr/>
          <p:nvPr/>
        </p:nvSpPr>
        <p:spPr>
          <a:xfrm>
            <a:off x="1035050" y="592137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2" name="AutoShape 166" descr="Divot"/>
          <p:cNvSpPr/>
          <p:nvPr/>
        </p:nvSpPr>
        <p:spPr>
          <a:xfrm>
            <a:off x="7451725" y="330517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3" name="AutoShape 167" descr="Divot"/>
          <p:cNvSpPr/>
          <p:nvPr/>
        </p:nvSpPr>
        <p:spPr>
          <a:xfrm>
            <a:off x="5791200" y="330517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4" name="AutoShape 168" descr="Divot"/>
          <p:cNvSpPr/>
          <p:nvPr/>
        </p:nvSpPr>
        <p:spPr>
          <a:xfrm>
            <a:off x="4191000" y="330517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5" name="AutoShape 169" descr="Divot"/>
          <p:cNvSpPr/>
          <p:nvPr/>
        </p:nvSpPr>
        <p:spPr>
          <a:xfrm>
            <a:off x="3184525" y="590232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6" name="AutoShape 170" descr="Divot"/>
          <p:cNvSpPr/>
          <p:nvPr/>
        </p:nvSpPr>
        <p:spPr>
          <a:xfrm>
            <a:off x="5181600" y="5934075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47" name="AutoShape 171" descr="Divot"/>
          <p:cNvSpPr/>
          <p:nvPr/>
        </p:nvSpPr>
        <p:spPr>
          <a:xfrm>
            <a:off x="7254875" y="5918200"/>
            <a:ext cx="841375" cy="276225"/>
          </a:xfrm>
          <a:prstGeom prst="flowChartTerminator">
            <a:avLst/>
          </a:prstGeom>
          <a:blipFill rotWithShape="0">
            <a:blip r:embed="rId10"/>
          </a:blip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748" name="Picture 172" descr="Tà ô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0275" y="3886200"/>
            <a:ext cx="1695450" cy="190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9" grpId="0" animBg="1"/>
      <p:bldP spid="24740" grpId="0" animBg="1"/>
      <p:bldP spid="24741" grpId="0" animBg="1"/>
      <p:bldP spid="24742" grpId="0" animBg="1"/>
      <p:bldP spid="24743" grpId="0" animBg="1"/>
      <p:bldP spid="24744" grpId="0" animBg="1"/>
      <p:bldP spid="24745" grpId="0" animBg="1"/>
      <p:bldP spid="24746" grpId="0" animBg="1"/>
      <p:bldP spid="247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228600" y="0"/>
            <a:ext cx="86868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thiểu số ở nước ta</a:t>
            </a:r>
            <a:endParaRPr lang="en-US" altLang="vi-VN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/>
          <p:cNvSpPr>
            <a:spLocks noChangeAspect="1"/>
          </p:cNvSpPr>
          <p:nvPr/>
        </p:nvSpPr>
        <p:spPr>
          <a:xfrm>
            <a:off x="155575" y="-1042987"/>
            <a:ext cx="2095500" cy="2181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/>
          </a:p>
        </p:txBody>
      </p:sp>
      <p:pic>
        <p:nvPicPr>
          <p:cNvPr id="9220" name="Picture 2" descr="http://www.vietnam-un.org/images/gallery/Map5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3733800" cy="5253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679575" y="16684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6159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Nùng, Thái, Dao, Mông, Giáy, 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30480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Vân Kiều, Ba-na, Ê-đê, Gia-rai, Xơ-đăng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33600" y="37687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Nền PP-Viền hoa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152"/>
          <p:cNvSpPr/>
          <p:nvPr/>
        </p:nvSpPr>
        <p:spPr>
          <a:xfrm>
            <a:off x="1828800" y="534988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thiểu số ở miền Trung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801" name="Picture 153" descr="dan toc Bru- Vân Kiều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1828800" cy="213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2" name="Picture 154" descr="Cơ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1752600" cy="213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3" name="Picture 155" descr="Khơ m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1628775" cy="213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4" name="Picture 156" descr="Ê đê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143000"/>
            <a:ext cx="1752600" cy="213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5" name="Picture 157" descr="Giarai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38" y="3962400"/>
            <a:ext cx="1863725" cy="198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6" name="Picture 158" descr="Ba n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962400"/>
            <a:ext cx="1676400" cy="198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7" name="Picture 159" descr="Chă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962400"/>
            <a:ext cx="1676400" cy="198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808" name="Picture 160" descr="Xê đă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813" y="3962400"/>
            <a:ext cx="1703387" cy="198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809" name="AutoShape 161" descr="Divot"/>
          <p:cNvSpPr/>
          <p:nvPr/>
        </p:nvSpPr>
        <p:spPr>
          <a:xfrm>
            <a:off x="1116013" y="33655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 Kiều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0" name="AutoShape 162" descr="Divot"/>
          <p:cNvSpPr/>
          <p:nvPr/>
        </p:nvSpPr>
        <p:spPr>
          <a:xfrm>
            <a:off x="3276600" y="33528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Cơ-ho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1" name="AutoShape 163" descr="Divot"/>
          <p:cNvSpPr/>
          <p:nvPr/>
        </p:nvSpPr>
        <p:spPr>
          <a:xfrm>
            <a:off x="5257800" y="33655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Khơ-mú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2" name="AutoShape 164" descr="Divot"/>
          <p:cNvSpPr/>
          <p:nvPr/>
        </p:nvSpPr>
        <p:spPr>
          <a:xfrm>
            <a:off x="7239000" y="33528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Ê-đê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3" name="AutoShape 165" descr="Divot"/>
          <p:cNvSpPr/>
          <p:nvPr/>
        </p:nvSpPr>
        <p:spPr>
          <a:xfrm>
            <a:off x="1219200" y="59563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Gia-rai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4" name="AutoShape 166" descr="Divot"/>
          <p:cNvSpPr/>
          <p:nvPr/>
        </p:nvSpPr>
        <p:spPr>
          <a:xfrm>
            <a:off x="3276600" y="59563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5" name="AutoShape 167" descr="Divot"/>
          <p:cNvSpPr/>
          <p:nvPr/>
        </p:nvSpPr>
        <p:spPr>
          <a:xfrm>
            <a:off x="5334000" y="59563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16" name="AutoShape 168" descr="Divot"/>
          <p:cNvSpPr/>
          <p:nvPr/>
        </p:nvSpPr>
        <p:spPr>
          <a:xfrm>
            <a:off x="7239000" y="5943600"/>
            <a:ext cx="806450" cy="292100"/>
          </a:xfrm>
          <a:prstGeom prst="flowChartTerminator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9" grpId="0"/>
      <p:bldP spid="27810" grpId="0"/>
      <p:bldP spid="27811" grpId="0"/>
      <p:bldP spid="27812" grpId="0"/>
      <p:bldP spid="27813" grpId="0"/>
      <p:bldP spid="27814" grpId="0"/>
      <p:bldP spid="27815" grpId="0"/>
      <p:bldP spid="278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4436</Words>
  <Application>WPS Presentation</Application>
  <PresentationFormat/>
  <Paragraphs>307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Verdana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Nhảy múa bên bếp lửa</vt:lpstr>
      <vt:lpstr>PowerPoint 演示文稿</vt:lpstr>
      <vt:lpstr>PowerPoint 演示文稿</vt:lpstr>
      <vt:lpstr>PowerPoint 演示文稿</vt:lpstr>
      <vt:lpstr>Lễ hội cồng chiêng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Longtran</dc:creator>
  <cp:lastModifiedBy>HP PV</cp:lastModifiedBy>
  <cp:revision>291</cp:revision>
  <dcterms:created xsi:type="dcterms:W3CDTF">2015-11-17T14:24:00Z</dcterms:created>
  <dcterms:modified xsi:type="dcterms:W3CDTF">2021-12-31T00:25:23Z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E98DA6C91CE54141B0696E741368841A</vt:lpwstr>
  </property>
  <property fmtid="{D5CDD505-2E9C-101B-9397-08002B2CF9AE}" pid="3" name="KSOProductBuildVer">
    <vt:lpwstr>1033-11.2.0.10426</vt:lpwstr>
  </property>
</Properties>
</file>