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5D976-1F12-48E6-BAE7-17A47CF01CA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ACF08-8DB8-412A-BE8C-074CD5F6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8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489DAA-5FA5-4B34-9542-A38ABD33B1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A43-4DCE-4CDD-9614-5A1B2093AC4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AE7-C280-4215-BB9D-4C6511C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4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A43-4DCE-4CDD-9614-5A1B2093AC4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AE7-C280-4215-BB9D-4C6511C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8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A43-4DCE-4CDD-9614-5A1B2093AC4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AE7-C280-4215-BB9D-4C6511C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A43-4DCE-4CDD-9614-5A1B2093AC4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AE7-C280-4215-BB9D-4C6511C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9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A43-4DCE-4CDD-9614-5A1B2093AC4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AE7-C280-4215-BB9D-4C6511C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A43-4DCE-4CDD-9614-5A1B2093AC4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AE7-C280-4215-BB9D-4C6511C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9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A43-4DCE-4CDD-9614-5A1B2093AC4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AE7-C280-4215-BB9D-4C6511C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0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A43-4DCE-4CDD-9614-5A1B2093AC4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AE7-C280-4215-BB9D-4C6511C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4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A43-4DCE-4CDD-9614-5A1B2093AC4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AE7-C280-4215-BB9D-4C6511C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3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A43-4DCE-4CDD-9614-5A1B2093AC4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AE7-C280-4215-BB9D-4C6511C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3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A43-4DCE-4CDD-9614-5A1B2093AC4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AE7-C280-4215-BB9D-4C6511C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3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A43-4DCE-4CDD-9614-5A1B2093AC4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F7AE7-C280-4215-BB9D-4C6511C71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9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5.xml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23.gif"/><Relationship Id="rId5" Type="http://schemas.openxmlformats.org/officeDocument/2006/relationships/slide" Target="slide16.xml"/><Relationship Id="rId10" Type="http://schemas.openxmlformats.org/officeDocument/2006/relationships/slide" Target="slide21.xml"/><Relationship Id="rId4" Type="http://schemas.openxmlformats.org/officeDocument/2006/relationships/image" Target="../media/image22.png"/><Relationship Id="rId9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gif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welcome_arrow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1200" y="0"/>
            <a:ext cx="69342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800">
              <a:latin typeface="Ancuu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3076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049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0"/>
            <a:ext cx="14430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7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Picture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87219" y="3401219"/>
            <a:ext cx="6858000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Picture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401218" y="3401218"/>
            <a:ext cx="6858000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4" descr="Picture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84975"/>
            <a:ext cx="9144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4" descr="Picture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8564563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24000" y="3124200"/>
            <a:ext cx="65532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TIN HỌC  3</a:t>
            </a:r>
          </a:p>
        </p:txBody>
      </p:sp>
      <p:sp>
        <p:nvSpPr>
          <p:cNvPr id="3084" name="TextBox 13"/>
          <p:cNvSpPr txBox="1">
            <a:spLocks noChangeArrowheads="1"/>
          </p:cNvSpPr>
          <p:nvPr/>
        </p:nvSpPr>
        <p:spPr bwMode="auto">
          <a:xfrm>
            <a:off x="655638" y="174625"/>
            <a:ext cx="7832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Vĩnh Hòa A</a:t>
            </a:r>
          </a:p>
        </p:txBody>
      </p:sp>
    </p:spTree>
    <p:extLst>
      <p:ext uri="{BB962C8B-B14F-4D97-AF65-F5344CB8AC3E}">
        <p14:creationId xmlns:p14="http://schemas.microsoft.com/office/powerpoint/2010/main" val="16467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46"/>
          <p:cNvGraphicFramePr>
            <a:graphicFrameLocks noGrp="1"/>
          </p:cNvGraphicFramePr>
          <p:nvPr/>
        </p:nvGraphicFramePr>
        <p:xfrm>
          <a:off x="3657600" y="2124075"/>
          <a:ext cx="5132388" cy="4257675"/>
        </p:xfrm>
        <a:graphic>
          <a:graphicData uri="http://schemas.openxmlformats.org/drawingml/2006/table">
            <a:tbl>
              <a:tblPr/>
              <a:tblGrid>
                <a:gridCol w="2566194"/>
                <a:gridCol w="2566194"/>
              </a:tblGrid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Để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chữ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 gõ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ă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aw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â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aa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ê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ee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ô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oo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ơ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ow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ư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uw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1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đ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dd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9" name="Title 12"/>
          <p:cNvSpPr txBox="1">
            <a:spLocks/>
          </p:cNvSpPr>
          <p:nvPr/>
        </p:nvSpPr>
        <p:spPr bwMode="auto">
          <a:xfrm>
            <a:off x="152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12320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Rectangle 41"/>
          <p:cNvSpPr>
            <a:spLocks noChangeArrowheads="1"/>
          </p:cNvSpPr>
          <p:nvPr/>
        </p:nvSpPr>
        <p:spPr bwMode="auto">
          <a:xfrm>
            <a:off x="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vi-VN"/>
          </a:p>
        </p:txBody>
      </p:sp>
      <p:sp>
        <p:nvSpPr>
          <p:cNvPr id="8" name="Rectangle 7"/>
          <p:cNvSpPr/>
          <p:nvPr/>
        </p:nvSpPr>
        <p:spPr>
          <a:xfrm>
            <a:off x="506413" y="152400"/>
            <a:ext cx="78232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2: GÕ CÁC CHỮ Ă, Â, Đ, Ê, Ô, Ơ, Ư</a:t>
            </a:r>
            <a:endParaRPr lang="en-US" altLang="vi-VN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23" name="TextBox 8"/>
          <p:cNvSpPr txBox="1">
            <a:spLocks noChangeArrowheads="1"/>
          </p:cNvSpPr>
          <p:nvPr/>
        </p:nvSpPr>
        <p:spPr bwMode="auto">
          <a:xfrm>
            <a:off x="314325" y="1527175"/>
            <a:ext cx="714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Gõ chữ cái tiếng Việt theo kiểu Telex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413" y="2209800"/>
            <a:ext cx="2846387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Muốn thêm mũ cho các chữ a, o, e em cần gõ hai lần chữ đó (ví dụ: aa      â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14575" y="3505200"/>
            <a:ext cx="276225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1500" y="4419600"/>
            <a:ext cx="2846388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Gõ thêm chữ w sau các chữ a, o, u để được các chữ ă, ơ, ư ( ví dụ: aw       ă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62200" y="5715000"/>
            <a:ext cx="277813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7400" y="26574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altLang="en-US" sz="2400" b="1">
                <a:solidFill>
                  <a:srgbClr val="FF0000"/>
                </a:solidFill>
              </a:rPr>
              <a:t>Ví dụ: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09800" y="3405188"/>
            <a:ext cx="701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33CC"/>
                </a:solidFill>
              </a:rPr>
              <a:t>Để gõ hai chữ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Mưa xuân </a:t>
            </a:r>
            <a:r>
              <a:rPr lang="en-US" altLang="en-US" sz="2400" b="1">
                <a:solidFill>
                  <a:srgbClr val="0033CC"/>
                </a:solidFill>
              </a:rPr>
              <a:t>em gõ như sau:</a:t>
            </a:r>
          </a:p>
        </p:txBody>
      </p:sp>
      <p:sp>
        <p:nvSpPr>
          <p:cNvPr id="5" name="WordArt 37"/>
          <p:cNvSpPr>
            <a:spLocks noChangeArrowheads="1" noChangeShapeType="1" noTextEdit="1"/>
          </p:cNvSpPr>
          <p:nvPr/>
        </p:nvSpPr>
        <p:spPr bwMode="auto">
          <a:xfrm>
            <a:off x="2905125" y="4114800"/>
            <a:ext cx="4257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Muwa xuaan</a:t>
            </a:r>
          </a:p>
        </p:txBody>
      </p:sp>
      <p:sp>
        <p:nvSpPr>
          <p:cNvPr id="6" name="AutoShape 39"/>
          <p:cNvSpPr>
            <a:spLocks/>
          </p:cNvSpPr>
          <p:nvPr/>
        </p:nvSpPr>
        <p:spPr bwMode="auto">
          <a:xfrm rot="-5400000">
            <a:off x="3886200" y="4510088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altLang="en-US">
              <a:solidFill>
                <a:srgbClr val="CC0099"/>
              </a:solidFill>
            </a:endParaRPr>
          </a:p>
        </p:txBody>
      </p:sp>
      <p:sp>
        <p:nvSpPr>
          <p:cNvPr id="7" name="AutoShape 40"/>
          <p:cNvSpPr>
            <a:spLocks/>
          </p:cNvSpPr>
          <p:nvPr/>
        </p:nvSpPr>
        <p:spPr bwMode="auto">
          <a:xfrm rot="-5400000">
            <a:off x="6248400" y="44958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altLang="en-US">
              <a:solidFill>
                <a:srgbClr val="CC0099"/>
              </a:solidFill>
            </a:endParaRPr>
          </a:p>
        </p:txBody>
      </p:sp>
      <p:sp>
        <p:nvSpPr>
          <p:cNvPr id="9" name="Line 43"/>
          <p:cNvSpPr>
            <a:spLocks noChangeShapeType="1"/>
          </p:cNvSpPr>
          <p:nvPr/>
        </p:nvSpPr>
        <p:spPr bwMode="auto">
          <a:xfrm>
            <a:off x="3962400" y="4876800"/>
            <a:ext cx="0" cy="4572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>
            <a:off x="6321425" y="4876800"/>
            <a:ext cx="0" cy="4572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WordArt 46"/>
          <p:cNvSpPr>
            <a:spLocks noChangeArrowheads="1" noChangeShapeType="1" noTextEdit="1"/>
          </p:cNvSpPr>
          <p:nvPr/>
        </p:nvSpPr>
        <p:spPr bwMode="auto">
          <a:xfrm>
            <a:off x="3810000" y="5500688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ư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WordArt 47"/>
          <p:cNvSpPr>
            <a:spLocks noChangeArrowheads="1" noChangeShapeType="1" noTextEdit="1"/>
          </p:cNvSpPr>
          <p:nvPr/>
        </p:nvSpPr>
        <p:spPr bwMode="auto">
          <a:xfrm>
            <a:off x="6248400" y="54483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â</a:t>
            </a:r>
          </a:p>
        </p:txBody>
      </p:sp>
      <p:sp>
        <p:nvSpPr>
          <p:cNvPr id="13323" name="Title 12"/>
          <p:cNvSpPr txBox="1">
            <a:spLocks/>
          </p:cNvSpPr>
          <p:nvPr/>
        </p:nvSpPr>
        <p:spPr bwMode="auto">
          <a:xfrm>
            <a:off x="152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13324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Rectangle 41"/>
          <p:cNvSpPr>
            <a:spLocks noChangeArrowheads="1"/>
          </p:cNvSpPr>
          <p:nvPr/>
        </p:nvSpPr>
        <p:spPr bwMode="auto">
          <a:xfrm>
            <a:off x="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vi-VN"/>
          </a:p>
        </p:txBody>
      </p:sp>
      <p:sp>
        <p:nvSpPr>
          <p:cNvPr id="18" name="Rectangle 17"/>
          <p:cNvSpPr/>
          <p:nvPr/>
        </p:nvSpPr>
        <p:spPr>
          <a:xfrm>
            <a:off x="506413" y="152400"/>
            <a:ext cx="78232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2: GÕ CÁC CHỮ Ă, Â, Đ, Ê, Ô, Ơ, Ư</a:t>
            </a:r>
            <a:endParaRPr lang="en-US" altLang="vi-VN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7" name="TextBox 18"/>
          <p:cNvSpPr txBox="1">
            <a:spLocks noChangeArrowheads="1"/>
          </p:cNvSpPr>
          <p:nvPr/>
        </p:nvSpPr>
        <p:spPr bwMode="auto">
          <a:xfrm>
            <a:off x="314325" y="1527175"/>
            <a:ext cx="714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Gõ chữ cái tiếng Việt theo kiểu Telex</a:t>
            </a:r>
          </a:p>
        </p:txBody>
      </p:sp>
    </p:spTree>
    <p:extLst>
      <p:ext uri="{BB962C8B-B14F-4D97-AF65-F5344CB8AC3E}">
        <p14:creationId xmlns:p14="http://schemas.microsoft.com/office/powerpoint/2010/main" val="28536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2"/>
          <p:cNvSpPr txBox="1">
            <a:spLocks/>
          </p:cNvSpPr>
          <p:nvPr/>
        </p:nvSpPr>
        <p:spPr bwMode="auto">
          <a:xfrm>
            <a:off x="152400" y="993775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14339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Rectangle 41"/>
          <p:cNvSpPr>
            <a:spLocks noChangeArrowheads="1"/>
          </p:cNvSpPr>
          <p:nvPr/>
        </p:nvSpPr>
        <p:spPr bwMode="auto">
          <a:xfrm>
            <a:off x="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vi-VN"/>
          </a:p>
        </p:txBody>
      </p:sp>
      <p:sp>
        <p:nvSpPr>
          <p:cNvPr id="5" name="Rectangle 4"/>
          <p:cNvSpPr/>
          <p:nvPr/>
        </p:nvSpPr>
        <p:spPr>
          <a:xfrm>
            <a:off x="506413" y="152400"/>
            <a:ext cx="78232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2: GÕ CÁC CHỮ Ă, Â, Đ, Ê, Ô, Ơ, Ư</a:t>
            </a:r>
            <a:endParaRPr lang="en-US" altLang="vi-VN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14325" y="1527175"/>
            <a:ext cx="714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Gõ chữ cái tiếng Việt theo kiểu Telex</a:t>
            </a:r>
          </a:p>
        </p:txBody>
      </p:sp>
      <p:sp>
        <p:nvSpPr>
          <p:cNvPr id="14343" name="Title 12"/>
          <p:cNvSpPr txBox="1">
            <a:spLocks/>
          </p:cNvSpPr>
          <p:nvPr/>
        </p:nvSpPr>
        <p:spPr bwMode="auto">
          <a:xfrm>
            <a:off x="165100" y="2624138"/>
            <a:ext cx="6616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15600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833563" y="2397125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3257550" y="3873500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6099175" y="2393950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1757363" y="3838575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4648200" y="2393950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1" name="Oval 10">
            <a:hlinkClick r:id="rId9" action="ppaction://hlinksldjump"/>
          </p:cNvPr>
          <p:cNvSpPr/>
          <p:nvPr/>
        </p:nvSpPr>
        <p:spPr>
          <a:xfrm>
            <a:off x="4648200" y="3841750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2" name="Oval 11">
            <a:hlinkClick r:id="rId10" action="ppaction://hlinksldjump"/>
          </p:cNvPr>
          <p:cNvSpPr/>
          <p:nvPr/>
        </p:nvSpPr>
        <p:spPr>
          <a:xfrm>
            <a:off x="6094413" y="3873500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3" name="Oval 12">
            <a:hlinkClick r:id="" action="ppaction://noaction"/>
          </p:cNvPr>
          <p:cNvSpPr/>
          <p:nvPr/>
        </p:nvSpPr>
        <p:spPr>
          <a:xfrm>
            <a:off x="3240088" y="2398713"/>
            <a:ext cx="1143000" cy="1143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4" name="Up Arrow Callout 13"/>
          <p:cNvSpPr/>
          <p:nvPr/>
        </p:nvSpPr>
        <p:spPr>
          <a:xfrm>
            <a:off x="2170113" y="5321300"/>
            <a:ext cx="4191000" cy="930275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Chọn</a:t>
            </a:r>
            <a:r>
              <a:rPr lang="en-US" altLang="en-US" sz="4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bóng</a:t>
            </a:r>
            <a:endParaRPr lang="en-US" altLang="en-US" sz="4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0041" y="502913"/>
            <a:ext cx="763253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40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0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5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1235075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517525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4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864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miley Face 18">
            <a:hlinkClick r:id="" action="ppaction://noaction"/>
          </p:cNvPr>
          <p:cNvSpPr/>
          <p:nvPr/>
        </p:nvSpPr>
        <p:spPr>
          <a:xfrm>
            <a:off x="381000" y="5486400"/>
            <a:ext cx="1295400" cy="990600"/>
          </a:xfrm>
          <a:prstGeom prst="smileyFace">
            <a:avLst/>
          </a:prstGeom>
          <a:solidFill>
            <a:srgbClr val="FFFF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5711 C -0.02396 -0.01202 -0.06111 0.0333 -0.06163 0.02844 C -0.0625 0.02428 -0.00295 -0.06358 0.0092 -0.08323 " pathEditMode="relative" rAng="0" ptsTypes="aaA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1066800"/>
            <a:ext cx="3581400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aw</a:t>
            </a:r>
          </a:p>
        </p:txBody>
      </p:sp>
      <p:sp>
        <p:nvSpPr>
          <p:cNvPr id="16387" name="Title 1"/>
          <p:cNvSpPr txBox="1">
            <a:spLocks noChangeArrowheads="1"/>
          </p:cNvSpPr>
          <p:nvPr/>
        </p:nvSpPr>
        <p:spPr bwMode="auto">
          <a:xfrm>
            <a:off x="7466013" y="439738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4" name="Picture 3" descr="cau mon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1427163" y="233363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776788" y="250825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-Point Star 5"/>
          <p:cNvSpPr/>
          <p:nvPr/>
        </p:nvSpPr>
        <p:spPr>
          <a:xfrm>
            <a:off x="250825" y="5534025"/>
            <a:ext cx="2038350" cy="1049338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ĐÁP ÁN</a:t>
            </a:r>
          </a:p>
        </p:txBody>
      </p:sp>
      <p:sp>
        <p:nvSpPr>
          <p:cNvPr id="7" name="7-Point Star 6"/>
          <p:cNvSpPr/>
          <p:nvPr/>
        </p:nvSpPr>
        <p:spPr>
          <a:xfrm>
            <a:off x="363538" y="4492625"/>
            <a:ext cx="1519237" cy="10668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MỞ</a:t>
            </a:r>
          </a:p>
        </p:txBody>
      </p:sp>
      <p:sp>
        <p:nvSpPr>
          <p:cNvPr id="8" name="Curved Up Arrow 7">
            <a:hlinkClick r:id="rId5" action="ppaction://hlinksldjump"/>
          </p:cNvPr>
          <p:cNvSpPr/>
          <p:nvPr/>
        </p:nvSpPr>
        <p:spPr>
          <a:xfrm>
            <a:off x="627063" y="685800"/>
            <a:ext cx="1430337" cy="1219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1066800"/>
            <a:ext cx="3581400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ow</a:t>
            </a:r>
          </a:p>
        </p:txBody>
      </p:sp>
      <p:sp>
        <p:nvSpPr>
          <p:cNvPr id="17411" name="Title 1"/>
          <p:cNvSpPr txBox="1">
            <a:spLocks noChangeArrowheads="1"/>
          </p:cNvSpPr>
          <p:nvPr/>
        </p:nvSpPr>
        <p:spPr bwMode="auto">
          <a:xfrm>
            <a:off x="7466013" y="37147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4" name="Picture 3" descr="cau mon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1544638" y="265113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913313" y="282575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-Point Star 5"/>
          <p:cNvSpPr/>
          <p:nvPr/>
        </p:nvSpPr>
        <p:spPr>
          <a:xfrm>
            <a:off x="407988" y="5541963"/>
            <a:ext cx="1917700" cy="990600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ĐÁP ÁN</a:t>
            </a:r>
          </a:p>
        </p:txBody>
      </p:sp>
      <p:sp>
        <p:nvSpPr>
          <p:cNvPr id="7" name="7-Point Star 6"/>
          <p:cNvSpPr/>
          <p:nvPr/>
        </p:nvSpPr>
        <p:spPr>
          <a:xfrm>
            <a:off x="220663" y="4459288"/>
            <a:ext cx="1624012" cy="10668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MỞ</a:t>
            </a:r>
          </a:p>
        </p:txBody>
      </p:sp>
      <p:sp>
        <p:nvSpPr>
          <p:cNvPr id="8" name="Curved Up Arrow 7">
            <a:hlinkClick r:id="rId5" action="ppaction://hlinksldjump"/>
          </p:cNvPr>
          <p:cNvSpPr/>
          <p:nvPr/>
        </p:nvSpPr>
        <p:spPr>
          <a:xfrm>
            <a:off x="596900" y="5461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1066800"/>
            <a:ext cx="3581400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tếp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oo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itle 1"/>
          <p:cNvSpPr txBox="1">
            <a:spLocks noChangeArrowheads="1"/>
          </p:cNvSpPr>
          <p:nvPr/>
        </p:nvSpPr>
        <p:spPr bwMode="auto">
          <a:xfrm>
            <a:off x="7466013" y="3429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pic>
        <p:nvPicPr>
          <p:cNvPr id="4" name="Picture 3" descr="cau mon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1516063" y="250825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884738" y="250825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8-Point Star 5"/>
          <p:cNvSpPr/>
          <p:nvPr/>
        </p:nvSpPr>
        <p:spPr>
          <a:xfrm>
            <a:off x="368300" y="5638800"/>
            <a:ext cx="2162175" cy="955675"/>
          </a:xfrm>
          <a:prstGeom prst="star8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ĐÁP ÁN</a:t>
            </a:r>
          </a:p>
        </p:txBody>
      </p:sp>
      <p:sp>
        <p:nvSpPr>
          <p:cNvPr id="7" name="7-Point Star 6"/>
          <p:cNvSpPr/>
          <p:nvPr/>
        </p:nvSpPr>
        <p:spPr>
          <a:xfrm>
            <a:off x="236538" y="4378325"/>
            <a:ext cx="1712912" cy="10668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</a:rPr>
              <a:t>MỞ</a:t>
            </a:r>
          </a:p>
        </p:txBody>
      </p:sp>
      <p:sp>
        <p:nvSpPr>
          <p:cNvPr id="8" name="Curved Up Arrow 7">
            <a:hlinkClick r:id="rId5" action="ppaction://hlinksldjump"/>
          </p:cNvPr>
          <p:cNvSpPr/>
          <p:nvPr/>
        </p:nvSpPr>
        <p:spPr>
          <a:xfrm>
            <a:off x="669925" y="6477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1066800"/>
            <a:ext cx="3581400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uw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itle 1"/>
          <p:cNvSpPr txBox="1">
            <a:spLocks noChangeArrowheads="1"/>
          </p:cNvSpPr>
          <p:nvPr/>
        </p:nvSpPr>
        <p:spPr bwMode="auto">
          <a:xfrm>
            <a:off x="7466013" y="35877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</a:p>
        </p:txBody>
      </p:sp>
      <p:pic>
        <p:nvPicPr>
          <p:cNvPr id="4" name="Picture 3" descr="cau mon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1674813" y="139700"/>
            <a:ext cx="3370262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5049838" y="188913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-Point Star 5"/>
          <p:cNvSpPr/>
          <p:nvPr/>
        </p:nvSpPr>
        <p:spPr>
          <a:xfrm>
            <a:off x="265113" y="5705475"/>
            <a:ext cx="1924050" cy="822325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ĐÁP ÁN</a:t>
            </a:r>
          </a:p>
        </p:txBody>
      </p:sp>
      <p:sp>
        <p:nvSpPr>
          <p:cNvPr id="7" name="7-Point Star 6"/>
          <p:cNvSpPr/>
          <p:nvPr/>
        </p:nvSpPr>
        <p:spPr>
          <a:xfrm>
            <a:off x="333375" y="4491038"/>
            <a:ext cx="1473200" cy="10668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</a:rPr>
              <a:t>MỞ</a:t>
            </a:r>
          </a:p>
        </p:txBody>
      </p:sp>
      <p:sp>
        <p:nvSpPr>
          <p:cNvPr id="8" name="Curved Up Arrow 7">
            <a:hlinkClick r:id="rId5" action="ppaction://hlinksldjump"/>
          </p:cNvPr>
          <p:cNvSpPr/>
          <p:nvPr/>
        </p:nvSpPr>
        <p:spPr>
          <a:xfrm>
            <a:off x="584200" y="685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1066800"/>
            <a:ext cx="3581400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aa</a:t>
            </a:r>
          </a:p>
        </p:txBody>
      </p:sp>
      <p:sp>
        <p:nvSpPr>
          <p:cNvPr id="20483" name="Title 1"/>
          <p:cNvSpPr txBox="1">
            <a:spLocks noChangeArrowheads="1"/>
          </p:cNvSpPr>
          <p:nvPr/>
        </p:nvSpPr>
        <p:spPr bwMode="auto">
          <a:xfrm>
            <a:off x="7472363" y="2413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5</a:t>
            </a:r>
          </a:p>
        </p:txBody>
      </p:sp>
      <p:pic>
        <p:nvPicPr>
          <p:cNvPr id="4" name="Picture 3" descr="cau mon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1501775" y="323850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800600" y="304800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-Point Star 5"/>
          <p:cNvSpPr/>
          <p:nvPr/>
        </p:nvSpPr>
        <p:spPr>
          <a:xfrm>
            <a:off x="304800" y="5481638"/>
            <a:ext cx="1930400" cy="1066800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ĐÁP ÁN</a:t>
            </a:r>
          </a:p>
        </p:txBody>
      </p:sp>
      <p:sp>
        <p:nvSpPr>
          <p:cNvPr id="7" name="7-Point Star 6"/>
          <p:cNvSpPr/>
          <p:nvPr/>
        </p:nvSpPr>
        <p:spPr>
          <a:xfrm>
            <a:off x="361950" y="4406900"/>
            <a:ext cx="1281113" cy="10668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</a:rPr>
              <a:t>MỞ</a:t>
            </a:r>
          </a:p>
        </p:txBody>
      </p:sp>
      <p:sp>
        <p:nvSpPr>
          <p:cNvPr id="8" name="Curved Up Arrow 7">
            <a:hlinkClick r:id="rId5" action="ppaction://hlinksldjump"/>
          </p:cNvPr>
          <p:cNvSpPr/>
          <p:nvPr/>
        </p:nvSpPr>
        <p:spPr>
          <a:xfrm>
            <a:off x="657225" y="6858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1066800"/>
            <a:ext cx="3581400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DD</a:t>
            </a:r>
          </a:p>
        </p:txBody>
      </p:sp>
      <p:sp>
        <p:nvSpPr>
          <p:cNvPr id="21507" name="Title 1"/>
          <p:cNvSpPr txBox="1">
            <a:spLocks noChangeArrowheads="1"/>
          </p:cNvSpPr>
          <p:nvPr/>
        </p:nvSpPr>
        <p:spPr bwMode="auto">
          <a:xfrm>
            <a:off x="7451725" y="46037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6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261938" y="5592763"/>
            <a:ext cx="1905000" cy="984250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ĐÁP ÁN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261938" y="4416425"/>
            <a:ext cx="1377950" cy="10668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MỞ</a:t>
            </a:r>
          </a:p>
        </p:txBody>
      </p:sp>
      <p:sp>
        <p:nvSpPr>
          <p:cNvPr id="6" name="Curved Up Arrow 5">
            <a:hlinkClick r:id="rId4" action="ppaction://hlinksldjump"/>
          </p:cNvPr>
          <p:cNvSpPr/>
          <p:nvPr/>
        </p:nvSpPr>
        <p:spPr>
          <a:xfrm>
            <a:off x="715963" y="619125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cau mon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1720850" y="250825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5029200" y="250825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8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0" y="1676400"/>
            <a:ext cx="9144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.VnArial" pitchFamily="34" charset="0"/>
            </a:endParaRPr>
          </a:p>
        </p:txBody>
      </p:sp>
      <p:pic>
        <p:nvPicPr>
          <p:cNvPr id="4099" name="Picture 92" descr="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5516563"/>
            <a:ext cx="122396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3400" y="3276600"/>
            <a:ext cx="53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/>
          </a:p>
        </p:txBody>
      </p:sp>
      <p:sp>
        <p:nvSpPr>
          <p:cNvPr id="20" name="Rectangle 19"/>
          <p:cNvSpPr/>
          <p:nvPr/>
        </p:nvSpPr>
        <p:spPr>
          <a:xfrm>
            <a:off x="2819400" y="3352800"/>
            <a:ext cx="53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/>
          </a:p>
        </p:txBody>
      </p:sp>
      <p:sp>
        <p:nvSpPr>
          <p:cNvPr id="21" name="Rectangle 20"/>
          <p:cNvSpPr/>
          <p:nvPr/>
        </p:nvSpPr>
        <p:spPr>
          <a:xfrm>
            <a:off x="5181600" y="3276600"/>
            <a:ext cx="53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/>
          </a:p>
        </p:txBody>
      </p:sp>
      <p:sp>
        <p:nvSpPr>
          <p:cNvPr id="30" name="Oval 29"/>
          <p:cNvSpPr/>
          <p:nvPr/>
        </p:nvSpPr>
        <p:spPr>
          <a:xfrm>
            <a:off x="5181600" y="3276600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6" name="Picture 3" descr="Computer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0750">
            <a:off x="5321300" y="5622925"/>
            <a:ext cx="3460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1905000" y="685801"/>
            <a:ext cx="5149850" cy="800708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KIỂM TRA BÀI CŨ</a:t>
            </a:r>
            <a:endParaRPr lang="en-US" sz="2000" b="1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108" name="Picture 91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0"/>
            <a:ext cx="13176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87675"/>
            <a:ext cx="9239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82786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8" grpId="0"/>
      <p:bldP spid="19" grpId="0"/>
      <p:bldP spid="20" grpId="0"/>
      <p:bldP spid="21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1066800"/>
            <a:ext cx="3581400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EE</a:t>
            </a:r>
          </a:p>
        </p:txBody>
      </p:sp>
      <p:sp>
        <p:nvSpPr>
          <p:cNvPr id="22531" name="Title 1"/>
          <p:cNvSpPr txBox="1">
            <a:spLocks noChangeArrowheads="1"/>
          </p:cNvSpPr>
          <p:nvPr/>
        </p:nvSpPr>
        <p:spPr bwMode="auto">
          <a:xfrm>
            <a:off x="7466013" y="369888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7</a:t>
            </a:r>
          </a:p>
        </p:txBody>
      </p:sp>
      <p:sp>
        <p:nvSpPr>
          <p:cNvPr id="4" name="8-Point Star 3"/>
          <p:cNvSpPr/>
          <p:nvPr/>
        </p:nvSpPr>
        <p:spPr>
          <a:xfrm>
            <a:off x="349250" y="5611813"/>
            <a:ext cx="1778000" cy="979487"/>
          </a:xfrm>
          <a:prstGeom prst="star8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ĐÁP ÁN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360363" y="4457700"/>
            <a:ext cx="1473200" cy="10668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</a:rPr>
              <a:t>MỞ</a:t>
            </a:r>
          </a:p>
        </p:txBody>
      </p:sp>
      <p:sp>
        <p:nvSpPr>
          <p:cNvPr id="6" name="Curved Up Arrow 5">
            <a:hlinkClick r:id="rId4" action="ppaction://hlinksldjump"/>
          </p:cNvPr>
          <p:cNvSpPr/>
          <p:nvPr/>
        </p:nvSpPr>
        <p:spPr>
          <a:xfrm>
            <a:off x="642938" y="604838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cau mon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1517650" y="158750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860925" y="158750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93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1066800"/>
            <a:ext cx="3810000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55" name="Title 1"/>
          <p:cNvSpPr txBox="1">
            <a:spLocks noChangeArrowheads="1"/>
          </p:cNvSpPr>
          <p:nvPr/>
        </p:nvSpPr>
        <p:spPr bwMode="auto">
          <a:xfrm>
            <a:off x="7423150" y="433388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8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265113" y="5508625"/>
            <a:ext cx="1981200" cy="1066800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ĐÁP ÁN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149225" y="4405313"/>
            <a:ext cx="1781175" cy="10668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MỞ</a:t>
            </a:r>
          </a:p>
        </p:txBody>
      </p:sp>
      <p:sp>
        <p:nvSpPr>
          <p:cNvPr id="6" name="Curved Up Arrow 5">
            <a:hlinkClick r:id="rId3" action="ppaction://hlinksldjump"/>
          </p:cNvPr>
          <p:cNvSpPr/>
          <p:nvPr/>
        </p:nvSpPr>
        <p:spPr>
          <a:xfrm>
            <a:off x="723900" y="608013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cau mon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1517650" y="158750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860925" y="158750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8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bvf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V-Ve-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05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362200" y="2743200"/>
            <a:ext cx="5486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Làm bài tập trong sách luyện tập và thực hành </a:t>
            </a:r>
          </a:p>
        </p:txBody>
      </p:sp>
    </p:spTree>
    <p:extLst>
      <p:ext uri="{BB962C8B-B14F-4D97-AF65-F5344CB8AC3E}">
        <p14:creationId xmlns:p14="http://schemas.microsoft.com/office/powerpoint/2010/main" val="381607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065213" y="838200"/>
            <a:ext cx="7239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666699"/>
                </a:solidFill>
                <a:latin typeface="Times New Roman" pitchFamily="18" charset="0"/>
              </a:rPr>
              <a:t>CHÚC CÁC EM</a:t>
            </a:r>
          </a:p>
          <a:p>
            <a:pPr algn="ctr"/>
            <a:r>
              <a:rPr lang="en-US" sz="3600" b="1">
                <a:solidFill>
                  <a:srgbClr val="666699"/>
                </a:solidFill>
                <a:latin typeface="Times New Roman" pitchFamily="18" charset="0"/>
              </a:rPr>
              <a:t>LUÔN MẠNH KHỎE </a:t>
            </a:r>
          </a:p>
          <a:p>
            <a:pPr algn="ctr"/>
            <a:r>
              <a:rPr lang="en-US" sz="3600" b="1">
                <a:solidFill>
                  <a:srgbClr val="666699"/>
                </a:solidFill>
                <a:latin typeface="Times New Roman" pitchFamily="18" charset="0"/>
              </a:rPr>
              <a:t>VÀ HỌC TỐT.</a:t>
            </a:r>
            <a:endParaRPr lang="en-US"/>
          </a:p>
        </p:txBody>
      </p:sp>
      <p:pic>
        <p:nvPicPr>
          <p:cNvPr id="25603" name="Picture 5" descr="girl_music_trombone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79888"/>
            <a:ext cx="15970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4" name="Object 3"/>
          <p:cNvGraphicFramePr>
            <a:graphicFrameLocks noChangeAspect="1"/>
          </p:cNvGraphicFramePr>
          <p:nvPr/>
        </p:nvGraphicFramePr>
        <p:xfrm>
          <a:off x="90488" y="2470150"/>
          <a:ext cx="3351212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3535680" imgH="4450080" progId="MS_ClipArt_Gallery.2">
                  <p:embed/>
                </p:oleObj>
              </mc:Choice>
              <mc:Fallback>
                <p:oleObj name="Clip" r:id="rId4" imgW="3535680" imgH="4450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2470150"/>
                        <a:ext cx="3351212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5" name="Picture 7" descr="AN43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457825"/>
            <a:ext cx="18224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3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050"/>
            <a:ext cx="144938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4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0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cho biết để xuống dòng và bắt đầu đoạn mới em nhấn phím gì?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1524000" y="28194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a. Caps Lock 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5562600" y="285115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b. Shift 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524000" y="42672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c. Enter 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5562600" y="422275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d. Tabs</a:t>
            </a: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1371600" y="42672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82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45" grpId="0"/>
      <p:bldP spid="696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5543550" y="4267200"/>
            <a:ext cx="457200" cy="6096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32" tIns="35666" rIns="71332" bIns="3566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55588" y="611188"/>
            <a:ext cx="8561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32" tIns="35666" rIns="71332" bIns="356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3: </a:t>
            </a:r>
            <a:r>
              <a:rPr lang="en-US" altLang="en-US" sz="2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 lưu văn bản em chọn nút lệnh nào sau đây?</a:t>
            </a:r>
          </a:p>
        </p:txBody>
      </p:sp>
      <p:pic>
        <p:nvPicPr>
          <p:cNvPr id="6148" name="Picture 2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2"/>
          <p:cNvSpPr>
            <a:spLocks noChangeArrowheads="1"/>
          </p:cNvSpPr>
          <p:nvPr/>
        </p:nvSpPr>
        <p:spPr bwMode="auto">
          <a:xfrm>
            <a:off x="58738" y="0"/>
            <a:ext cx="9009062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1332" tIns="35666" rIns="71332" bIns="35666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grpSp>
        <p:nvGrpSpPr>
          <p:cNvPr id="6151" name="Group 23"/>
          <p:cNvGrpSpPr>
            <a:grpSpLocks/>
          </p:cNvGrpSpPr>
          <p:nvPr/>
        </p:nvGrpSpPr>
        <p:grpSpPr bwMode="auto">
          <a:xfrm>
            <a:off x="969963" y="2438400"/>
            <a:ext cx="1773237" cy="2262188"/>
            <a:chOff x="1293812" y="2438400"/>
            <a:chExt cx="2362200" cy="2262968"/>
          </a:xfrm>
        </p:grpSpPr>
        <p:sp>
          <p:nvSpPr>
            <p:cNvPr id="6161" name="Text Box 9"/>
            <p:cNvSpPr txBox="1">
              <a:spLocks noChangeArrowheads="1"/>
            </p:cNvSpPr>
            <p:nvPr/>
          </p:nvSpPr>
          <p:spPr bwMode="auto">
            <a:xfrm>
              <a:off x="1530350" y="4316647"/>
              <a:ext cx="191280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 2" pitchFamily="18" charset="2"/>
                <a:buNone/>
              </a:pPr>
              <a:r>
                <a:rPr lang="en-US" altLang="en-US" sz="1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pic>
          <p:nvPicPr>
            <p:cNvPr id="61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812" y="2438400"/>
              <a:ext cx="2362200" cy="1828800"/>
            </a:xfrm>
            <a:prstGeom prst="rect">
              <a:avLst/>
            </a:prstGeom>
            <a:noFill/>
            <a:ln>
              <a:noFill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52" name="Group 24"/>
          <p:cNvGrpSpPr>
            <a:grpSpLocks/>
          </p:cNvGrpSpPr>
          <p:nvPr/>
        </p:nvGrpSpPr>
        <p:grpSpPr bwMode="auto">
          <a:xfrm>
            <a:off x="2971800" y="2590800"/>
            <a:ext cx="1657350" cy="2125663"/>
            <a:chOff x="3960812" y="2590800"/>
            <a:chExt cx="2209800" cy="2126445"/>
          </a:xfrm>
        </p:grpSpPr>
        <p:sp>
          <p:nvSpPr>
            <p:cNvPr id="6159" name="Text Box 10"/>
            <p:cNvSpPr txBox="1">
              <a:spLocks noChangeArrowheads="1"/>
            </p:cNvSpPr>
            <p:nvPr/>
          </p:nvSpPr>
          <p:spPr bwMode="auto">
            <a:xfrm>
              <a:off x="4141787" y="4332524"/>
              <a:ext cx="1962150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 2" pitchFamily="18" charset="2"/>
                <a:buNone/>
              </a:pPr>
              <a:r>
                <a:rPr lang="en-US" altLang="en-US" sz="1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pic>
          <p:nvPicPr>
            <p:cNvPr id="616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12" y="2590800"/>
              <a:ext cx="2209800" cy="1752600"/>
            </a:xfrm>
            <a:prstGeom prst="rect">
              <a:avLst/>
            </a:prstGeom>
            <a:noFill/>
            <a:ln>
              <a:noFill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53" name="Group 25"/>
          <p:cNvGrpSpPr>
            <a:grpSpLocks/>
          </p:cNvGrpSpPr>
          <p:nvPr/>
        </p:nvGrpSpPr>
        <p:grpSpPr bwMode="auto">
          <a:xfrm>
            <a:off x="4972050" y="2514600"/>
            <a:ext cx="1657350" cy="2224088"/>
            <a:chOff x="6627812" y="2514600"/>
            <a:chExt cx="2209800" cy="2224870"/>
          </a:xfrm>
        </p:grpSpPr>
        <p:sp>
          <p:nvSpPr>
            <p:cNvPr id="6157" name="Text Box 11"/>
            <p:cNvSpPr txBox="1">
              <a:spLocks noChangeArrowheads="1"/>
            </p:cNvSpPr>
            <p:nvPr/>
          </p:nvSpPr>
          <p:spPr bwMode="auto">
            <a:xfrm>
              <a:off x="6703156" y="4354749"/>
              <a:ext cx="19542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 2" pitchFamily="18" charset="2"/>
                <a:buNone/>
              </a:pPr>
              <a:r>
                <a:rPr lang="en-US" altLang="en-US" sz="1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pic>
          <p:nvPicPr>
            <p:cNvPr id="615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812" y="2514600"/>
              <a:ext cx="2209800" cy="1676400"/>
            </a:xfrm>
            <a:prstGeom prst="rect">
              <a:avLst/>
            </a:prstGeom>
            <a:noFill/>
            <a:ln>
              <a:noFill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54" name="Group 26"/>
          <p:cNvGrpSpPr>
            <a:grpSpLocks/>
          </p:cNvGrpSpPr>
          <p:nvPr/>
        </p:nvGrpSpPr>
        <p:grpSpPr bwMode="auto">
          <a:xfrm>
            <a:off x="6970713" y="2819400"/>
            <a:ext cx="1660525" cy="1898650"/>
            <a:chOff x="9291638" y="2819400"/>
            <a:chExt cx="2212974" cy="1897943"/>
          </a:xfrm>
        </p:grpSpPr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9291638" y="4332622"/>
              <a:ext cx="19542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 2" pitchFamily="18" charset="2"/>
                <a:buNone/>
              </a:pPr>
              <a:r>
                <a:rPr lang="en-US" altLang="en-US" sz="1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pic>
          <p:nvPicPr>
            <p:cNvPr id="615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013" y="2819400"/>
              <a:ext cx="2133599" cy="1447800"/>
            </a:xfrm>
            <a:prstGeom prst="rect">
              <a:avLst/>
            </a:prstGeom>
            <a:noFill/>
            <a:ln>
              <a:noFill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14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Rectangle 41"/>
          <p:cNvSpPr>
            <a:spLocks noChangeArrowheads="1"/>
          </p:cNvSpPr>
          <p:nvPr/>
        </p:nvSpPr>
        <p:spPr bwMode="auto">
          <a:xfrm>
            <a:off x="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vi-VN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66800" y="1112838"/>
            <a:ext cx="6705600" cy="1477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100" y="1905000"/>
            <a:ext cx="8915400" cy="1631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810000" y="25146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838700" y="25146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3848100" y="342265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067300" y="34290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28600" y="4114800"/>
            <a:ext cx="89931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35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808163"/>
            <a:ext cx="8204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GÕ CÁC CHỮ Ă, Â, Đ, Ê, Ô, Ơ, Ư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33413" y="898525"/>
            <a:ext cx="82042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CĐ 3: 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520958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2"/>
          <p:cNvSpPr>
            <a:spLocks noChangeArrowheads="1"/>
          </p:cNvSpPr>
          <p:nvPr/>
        </p:nvSpPr>
        <p:spPr bwMode="auto">
          <a:xfrm>
            <a:off x="58738" y="0"/>
            <a:ext cx="9009062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163" y="161925"/>
            <a:ext cx="5716587" cy="5238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sz="2799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799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799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99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799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Unikey</a:t>
            </a:r>
            <a:endParaRPr lang="en-US" sz="2799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1650" y="1219200"/>
            <a:ext cx="2228850" cy="317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295400"/>
            <a:ext cx="228282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2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3606800"/>
            <a:ext cx="49196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2"/>
          <p:cNvSpPr txBox="1">
            <a:spLocks/>
          </p:cNvSpPr>
          <p:nvPr/>
        </p:nvSpPr>
        <p:spPr bwMode="auto">
          <a:xfrm>
            <a:off x="152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10244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Rectangle 41"/>
          <p:cNvSpPr>
            <a:spLocks noChangeArrowheads="1"/>
          </p:cNvSpPr>
          <p:nvPr/>
        </p:nvSpPr>
        <p:spPr bwMode="auto">
          <a:xfrm>
            <a:off x="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vi-VN"/>
          </a:p>
        </p:txBody>
      </p:sp>
      <p:sp>
        <p:nvSpPr>
          <p:cNvPr id="6" name="Rectangle 5"/>
          <p:cNvSpPr/>
          <p:nvPr/>
        </p:nvSpPr>
        <p:spPr>
          <a:xfrm>
            <a:off x="506413" y="152400"/>
            <a:ext cx="78232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2: GÕ CÁC CHỮ Ă, Â, Đ, Ê, Ô, Ơ, Ư</a:t>
            </a:r>
            <a:endParaRPr lang="en-US" altLang="vi-VN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4325" y="1527175"/>
            <a:ext cx="714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Gõ chữ cái tiếng Việt theo kiểu Telex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2209800"/>
            <a:ext cx="586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2800">
                <a:latin typeface="Times New Roman" pitchFamily="18" charset="0"/>
                <a:cs typeface="Times New Roman" pitchFamily="18" charset="0"/>
              </a:rPr>
              <a:t>Làm thế nào để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 mở phần mềm Unikey?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14144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endCxn id="2" idx="1"/>
          </p:cNvCxnSpPr>
          <p:nvPr/>
        </p:nvCxnSpPr>
        <p:spPr>
          <a:xfrm>
            <a:off x="2635250" y="4597400"/>
            <a:ext cx="9477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514600" y="2733675"/>
            <a:ext cx="2398713" cy="1457325"/>
            <a:chOff x="2514600" y="2733675"/>
            <a:chExt cx="2398713" cy="1457325"/>
          </a:xfrm>
        </p:grpSpPr>
        <p:cxnSp>
          <p:nvCxnSpPr>
            <p:cNvPr id="4" name="Elbow Connector 3"/>
            <p:cNvCxnSpPr/>
            <p:nvPr/>
          </p:nvCxnSpPr>
          <p:spPr>
            <a:xfrm rot="16200000" flipH="1">
              <a:off x="3758407" y="3036094"/>
              <a:ext cx="1319212" cy="990600"/>
            </a:xfrm>
            <a:prstGeom prst="bentConnector3">
              <a:avLst/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2514600" y="2733675"/>
              <a:ext cx="1600200" cy="6191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Bảng mã</a:t>
              </a:r>
            </a:p>
            <a:p>
              <a:pPr algn="ctr">
                <a:defRPr/>
              </a:pPr>
              <a:r>
                <a:rPr lang="en-US"/>
                <a:t>Unicode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918200" y="2733675"/>
            <a:ext cx="2082800" cy="1711325"/>
            <a:chOff x="5917772" y="2733675"/>
            <a:chExt cx="2083228" cy="1711325"/>
          </a:xfrm>
        </p:grpSpPr>
        <p:cxnSp>
          <p:nvCxnSpPr>
            <p:cNvPr id="17" name="Elbow Connector 16"/>
            <p:cNvCxnSpPr/>
            <p:nvPr/>
          </p:nvCxnSpPr>
          <p:spPr>
            <a:xfrm rot="5400000">
              <a:off x="5727361" y="3390811"/>
              <a:ext cx="1244600" cy="863777"/>
            </a:xfrm>
            <a:prstGeom prst="bentConnector3">
              <a:avLst/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6400471" y="2733675"/>
              <a:ext cx="1600529" cy="6191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Chọn kểu gõ Telex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6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2"/>
          <p:cNvSpPr txBox="1">
            <a:spLocks/>
          </p:cNvSpPr>
          <p:nvPr/>
        </p:nvSpPr>
        <p:spPr bwMode="auto">
          <a:xfrm>
            <a:off x="152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11267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Rectangle 41"/>
          <p:cNvSpPr>
            <a:spLocks noChangeArrowheads="1"/>
          </p:cNvSpPr>
          <p:nvPr/>
        </p:nvSpPr>
        <p:spPr bwMode="auto">
          <a:xfrm>
            <a:off x="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vi-VN"/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314325" y="1527175"/>
            <a:ext cx="714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Gõ chữ cái tiếng Việt theo kiểu Telex</a:t>
            </a: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1736725" y="2514600"/>
            <a:ext cx="838200" cy="557213"/>
          </a:xfrm>
          <a:prstGeom prst="rect">
            <a:avLst/>
          </a:prstGeom>
          <a:noFill/>
          <a:ln w="38100">
            <a:solidFill>
              <a:srgbClr val="009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92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1736725" y="3130550"/>
            <a:ext cx="838200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1736725" y="5568950"/>
            <a:ext cx="838200" cy="523875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</a:p>
        </p:txBody>
      </p:sp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1736725" y="4959350"/>
            <a:ext cx="838200" cy="523875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</a:p>
        </p:txBody>
      </p:sp>
      <p:sp>
        <p:nvSpPr>
          <p:cNvPr id="13" name="Text Box 54"/>
          <p:cNvSpPr txBox="1">
            <a:spLocks noChangeArrowheads="1"/>
          </p:cNvSpPr>
          <p:nvPr/>
        </p:nvSpPr>
        <p:spPr bwMode="auto">
          <a:xfrm>
            <a:off x="1736725" y="4349750"/>
            <a:ext cx="838200" cy="5238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1736725" y="3740150"/>
            <a:ext cx="838200" cy="5238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ê</a:t>
            </a:r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1785938" y="6188075"/>
            <a:ext cx="838200" cy="5238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6" name="Text Box 57"/>
          <p:cNvSpPr txBox="1">
            <a:spLocks noChangeArrowheads="1"/>
          </p:cNvSpPr>
          <p:nvPr/>
        </p:nvSpPr>
        <p:spPr bwMode="auto">
          <a:xfrm>
            <a:off x="4937125" y="2514600"/>
            <a:ext cx="1524000" cy="557213"/>
          </a:xfrm>
          <a:prstGeom prst="rect">
            <a:avLst/>
          </a:prstGeom>
          <a:noFill/>
          <a:ln w="38100">
            <a:solidFill>
              <a:srgbClr val="009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9200"/>
                </a:solidFill>
                <a:latin typeface="Times New Roman" pitchFamily="18" charset="0"/>
                <a:cs typeface="Times New Roman" pitchFamily="18" charset="0"/>
              </a:rPr>
              <a:t>aw</a:t>
            </a:r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4937125" y="6202363"/>
            <a:ext cx="1524000" cy="5238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dd</a:t>
            </a:r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4937125" y="5588000"/>
            <a:ext cx="1524000" cy="523875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uw</a:t>
            </a:r>
          </a:p>
        </p:txBody>
      </p:sp>
      <p:sp>
        <p:nvSpPr>
          <p:cNvPr id="19" name="Text Box 60"/>
          <p:cNvSpPr txBox="1">
            <a:spLocks noChangeArrowheads="1"/>
          </p:cNvSpPr>
          <p:nvPr/>
        </p:nvSpPr>
        <p:spPr bwMode="auto">
          <a:xfrm>
            <a:off x="4937125" y="4978400"/>
            <a:ext cx="1524000" cy="523875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ow</a:t>
            </a:r>
          </a:p>
        </p:txBody>
      </p:sp>
      <p:sp>
        <p:nvSpPr>
          <p:cNvPr id="20" name="Text Box 61"/>
          <p:cNvSpPr txBox="1">
            <a:spLocks noChangeArrowheads="1"/>
          </p:cNvSpPr>
          <p:nvPr/>
        </p:nvSpPr>
        <p:spPr bwMode="auto">
          <a:xfrm>
            <a:off x="4937125" y="4368800"/>
            <a:ext cx="1524000" cy="5238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oo</a:t>
            </a: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4937125" y="3759200"/>
            <a:ext cx="1524000" cy="5238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ee</a:t>
            </a:r>
          </a:p>
        </p:txBody>
      </p:sp>
      <p:sp>
        <p:nvSpPr>
          <p:cNvPr id="22" name="Text Box 63"/>
          <p:cNvSpPr txBox="1">
            <a:spLocks noChangeArrowheads="1"/>
          </p:cNvSpPr>
          <p:nvPr/>
        </p:nvSpPr>
        <p:spPr bwMode="auto">
          <a:xfrm>
            <a:off x="4937125" y="3121025"/>
            <a:ext cx="1524000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</a:p>
        </p:txBody>
      </p:sp>
      <p:sp>
        <p:nvSpPr>
          <p:cNvPr id="23" name="Line 64"/>
          <p:cNvSpPr>
            <a:spLocks noChangeShapeType="1"/>
          </p:cNvSpPr>
          <p:nvPr/>
        </p:nvSpPr>
        <p:spPr bwMode="auto">
          <a:xfrm>
            <a:off x="2574925" y="2792413"/>
            <a:ext cx="2362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65"/>
          <p:cNvSpPr>
            <a:spLocks noChangeShapeType="1"/>
          </p:cNvSpPr>
          <p:nvPr/>
        </p:nvSpPr>
        <p:spPr bwMode="auto">
          <a:xfrm>
            <a:off x="2574925" y="3382963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66"/>
          <p:cNvSpPr>
            <a:spLocks noChangeShapeType="1"/>
          </p:cNvSpPr>
          <p:nvPr/>
        </p:nvSpPr>
        <p:spPr bwMode="auto">
          <a:xfrm flipV="1">
            <a:off x="2574925" y="4025900"/>
            <a:ext cx="236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67"/>
          <p:cNvSpPr>
            <a:spLocks noChangeShapeType="1"/>
          </p:cNvSpPr>
          <p:nvPr/>
        </p:nvSpPr>
        <p:spPr bwMode="auto">
          <a:xfrm>
            <a:off x="2574925" y="4630738"/>
            <a:ext cx="2362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68"/>
          <p:cNvSpPr>
            <a:spLocks noChangeShapeType="1"/>
          </p:cNvSpPr>
          <p:nvPr/>
        </p:nvSpPr>
        <p:spPr bwMode="auto">
          <a:xfrm>
            <a:off x="2574925" y="5245100"/>
            <a:ext cx="2362200" cy="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69"/>
          <p:cNvSpPr>
            <a:spLocks noChangeShapeType="1"/>
          </p:cNvSpPr>
          <p:nvPr/>
        </p:nvSpPr>
        <p:spPr bwMode="auto">
          <a:xfrm>
            <a:off x="2574925" y="5854700"/>
            <a:ext cx="23622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0"/>
          <p:cNvSpPr>
            <a:spLocks noChangeShapeType="1"/>
          </p:cNvSpPr>
          <p:nvPr/>
        </p:nvSpPr>
        <p:spPr bwMode="auto">
          <a:xfrm>
            <a:off x="2624138" y="6450013"/>
            <a:ext cx="23129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Text Box 71"/>
          <p:cNvSpPr txBox="1">
            <a:spLocks noChangeArrowheads="1"/>
          </p:cNvSpPr>
          <p:nvPr/>
        </p:nvSpPr>
        <p:spPr bwMode="auto">
          <a:xfrm>
            <a:off x="1633538" y="1995488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có chữ</a:t>
            </a:r>
          </a:p>
        </p:txBody>
      </p:sp>
      <p:sp>
        <p:nvSpPr>
          <p:cNvPr id="11292" name="Text Box 72"/>
          <p:cNvSpPr txBox="1">
            <a:spLocks noChangeArrowheads="1"/>
          </p:cNvSpPr>
          <p:nvPr/>
        </p:nvSpPr>
        <p:spPr bwMode="auto">
          <a:xfrm>
            <a:off x="5181600" y="1995488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gõ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6413" y="152400"/>
            <a:ext cx="78232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B422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2: GÕ CÁC CHỮ Ă, Â, Đ, Ê, Ô, Ơ, Ư</a:t>
            </a:r>
            <a:endParaRPr lang="en-US" altLang="vi-VN" sz="3200" b="1" dirty="0">
              <a:solidFill>
                <a:srgbClr val="B422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1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625</Words>
  <Application>Microsoft Office PowerPoint</Application>
  <PresentationFormat>On-screen Show (4:3)</PresentationFormat>
  <Paragraphs>144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2022-01-22T09:20:05Z</dcterms:created>
  <dcterms:modified xsi:type="dcterms:W3CDTF">2022-01-22T09:21:11Z</dcterms:modified>
</cp:coreProperties>
</file>