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81" r:id="rId2"/>
    <p:sldId id="399" r:id="rId3"/>
    <p:sldId id="437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  <p:sldId id="436" r:id="rId21"/>
    <p:sldId id="408" r:id="rId22"/>
    <p:sldId id="409" r:id="rId23"/>
    <p:sldId id="410" r:id="rId24"/>
    <p:sldId id="413" r:id="rId25"/>
    <p:sldId id="290" r:id="rId26"/>
    <p:sldId id="438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66"/>
    <a:srgbClr val="008000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068" autoAdjust="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5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6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718DED-7794-4342-A275-86B5269D8904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5119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68D67-AC20-4234-965F-BCBE5800F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29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p3"/><Relationship Id="rId7" Type="http://schemas.openxmlformats.org/officeDocument/2006/relationships/image" Target="../media/image15.png"/><Relationship Id="rId2" Type="http://schemas.microsoft.com/office/2007/relationships/media" Target="../media/media9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mp4"/><Relationship Id="rId7" Type="http://schemas.openxmlformats.org/officeDocument/2006/relationships/image" Target="../media/image1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10" Type="http://schemas.openxmlformats.org/officeDocument/2006/relationships/image" Target="../media/image22.png"/><Relationship Id="rId4" Type="http://schemas.openxmlformats.org/officeDocument/2006/relationships/audio" Target="../media/media13.mp3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2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4.mp3"/><Relationship Id="rId11" Type="http://schemas.openxmlformats.org/officeDocument/2006/relationships/slide" Target="slide24.xml"/><Relationship Id="rId5" Type="http://schemas.microsoft.com/office/2007/relationships/media" Target="../media/media14.mp3"/><Relationship Id="rId10" Type="http://schemas.openxmlformats.org/officeDocument/2006/relationships/image" Target="../media/image24.png"/><Relationship Id="rId4" Type="http://schemas.openxmlformats.org/officeDocument/2006/relationships/audio" Target="../media/media12.mp3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jpg"/><Relationship Id="rId5" Type="http://schemas.openxmlformats.org/officeDocument/2006/relationships/slide" Target="slide21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jpg"/><Relationship Id="rId5" Type="http://schemas.openxmlformats.org/officeDocument/2006/relationships/slide" Target="slide2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jpg"/><Relationship Id="rId5" Type="http://schemas.openxmlformats.org/officeDocument/2006/relationships/slide" Target="slide25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264" y="4987953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98480"/>
            <a:ext cx="5781823" cy="99880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</a:rPr>
              <a:t>Chào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mừng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quý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thầy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cô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và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bạn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sinh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về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dự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tiết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âm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nhạc</a:t>
            </a:r>
            <a:r>
              <a:rPr lang="en-US" sz="2800" b="1" i="1" dirty="0" smtClean="0">
                <a:solidFill>
                  <a:srgbClr val="C00000"/>
                </a:solidFill>
              </a:rPr>
              <a:t> LỚP 1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391" y="1280159"/>
            <a:ext cx="2874162" cy="1645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597834" y="57807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Diễm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5" y="1411901"/>
            <a:ext cx="4165600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 rot="20202443">
            <a:off x="1509487" y="244394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CÂU 3:</a:t>
            </a:r>
            <a:r>
              <a:rPr lang="en-US" sz="2800" b="1" i="1" dirty="0">
                <a:solidFill>
                  <a:srgbClr val="6600FF"/>
                </a:solidFill>
              </a:rPr>
              <a:t> </a:t>
            </a:r>
            <a:r>
              <a:rPr lang="vi-VN" sz="2800" b="1" i="1" dirty="0">
                <a:solidFill>
                  <a:srgbClr val="6600FF"/>
                </a:solidFill>
              </a:rPr>
              <a:t>Mau lại đây có cây kèn to tí</a:t>
            </a:r>
            <a:br>
              <a:rPr lang="vi-VN" sz="2800" b="1" i="1" dirty="0">
                <a:solidFill>
                  <a:srgbClr val="6600FF"/>
                </a:solidFill>
              </a:rPr>
            </a:br>
            <a:endParaRPr lang="en-US" sz="2800" b="1" dirty="0">
              <a:solidFill>
                <a:srgbClr val="6600FF"/>
              </a:solidFill>
            </a:endParaRPr>
          </a:p>
        </p:txBody>
      </p:sp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7943" y="598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5" y="1411901"/>
            <a:ext cx="4165600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 rot="20378074">
            <a:off x="1638185" y="2003175"/>
            <a:ext cx="6187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CÂU 4:</a:t>
            </a:r>
            <a:r>
              <a:rPr lang="en-US" sz="3200" b="1" i="1" dirty="0">
                <a:solidFill>
                  <a:srgbClr val="6600FF"/>
                </a:solidFill>
              </a:rPr>
              <a:t> </a:t>
            </a:r>
            <a:r>
              <a:rPr lang="vi-VN" sz="3200" b="1" i="1" dirty="0">
                <a:solidFill>
                  <a:srgbClr val="6600FF"/>
                </a:solidFill>
              </a:rPr>
              <a:t>Tò la tò te tí bước đều chân cùng đi</a:t>
            </a:r>
            <a:br>
              <a:rPr lang="vi-VN" sz="3200" b="1" i="1" dirty="0">
                <a:solidFill>
                  <a:srgbClr val="6600FF"/>
                </a:solidFill>
              </a:rPr>
            </a:br>
            <a:endParaRPr lang="en-US" sz="3200" b="1" i="1" dirty="0">
              <a:solidFill>
                <a:srgbClr val="6600FF"/>
              </a:solidFill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0857" y="5707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5" y="1411901"/>
            <a:ext cx="4165600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 rot="20103108">
            <a:off x="1358249" y="2051502"/>
            <a:ext cx="6337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66"/>
                </a:solidFill>
              </a:rPr>
              <a:t> </a:t>
            </a:r>
            <a:r>
              <a:rPr lang="vi-VN" sz="2800" b="1" i="1" dirty="0" smtClean="0">
                <a:solidFill>
                  <a:srgbClr val="6600FF"/>
                </a:solidFill>
              </a:rPr>
              <a:t>Mau </a:t>
            </a:r>
            <a:r>
              <a:rPr lang="vi-VN" sz="2800" b="1" i="1" dirty="0">
                <a:solidFill>
                  <a:srgbClr val="6600FF"/>
                </a:solidFill>
              </a:rPr>
              <a:t>lại đây có cây kèn to tí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 smtClean="0">
                <a:solidFill>
                  <a:srgbClr val="6600FF"/>
                </a:solidFill>
              </a:rPr>
              <a:t>Tò </a:t>
            </a:r>
            <a:r>
              <a:rPr lang="vi-VN" sz="2800" b="1" i="1" dirty="0">
                <a:solidFill>
                  <a:srgbClr val="6600FF"/>
                </a:solidFill>
              </a:rPr>
              <a:t>la tò te tí bước đều chân cùng đi</a:t>
            </a:r>
            <a:br>
              <a:rPr lang="vi-VN" sz="2800" b="1" i="1" dirty="0">
                <a:solidFill>
                  <a:srgbClr val="6600FF"/>
                </a:solidFill>
              </a:rPr>
            </a:b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3672" y="283420"/>
            <a:ext cx="2233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rgbClr val="000066"/>
                </a:solidFill>
              </a:rPr>
              <a:t>CÂU 3 + 4</a:t>
            </a:r>
            <a:r>
              <a:rPr lang="en-US" sz="3600" b="1" i="1" dirty="0">
                <a:solidFill>
                  <a:srgbClr val="000066"/>
                </a:solidFill>
              </a:rPr>
              <a:t>: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758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6" y="1615101"/>
            <a:ext cx="3280231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373672" y="283420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</a:rPr>
              <a:t>Lời</a:t>
            </a:r>
            <a:r>
              <a:rPr lang="en-US" sz="3600" b="1" i="1" dirty="0" smtClean="0">
                <a:solidFill>
                  <a:srgbClr val="FF0000"/>
                </a:solidFill>
              </a:rPr>
              <a:t> 1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5657" y="1337008"/>
            <a:ext cx="63246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6600FF"/>
                </a:solidFill>
              </a:rPr>
              <a:t>Te tò te đây là ban kèn hơi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 smtClean="0">
                <a:solidFill>
                  <a:srgbClr val="6600FF"/>
                </a:solidFill>
              </a:rPr>
              <a:t>Tò </a:t>
            </a:r>
            <a:r>
              <a:rPr lang="vi-VN" sz="2800" b="1" i="1" dirty="0">
                <a:solidFill>
                  <a:srgbClr val="6600FF"/>
                </a:solidFill>
              </a:rPr>
              <a:t>là tò tò te có anh nào muốn chơi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 smtClean="0">
                <a:solidFill>
                  <a:srgbClr val="6600FF"/>
                </a:solidFill>
              </a:rPr>
              <a:t>Mau </a:t>
            </a:r>
            <a:r>
              <a:rPr lang="vi-VN" sz="2800" b="1" i="1" dirty="0">
                <a:solidFill>
                  <a:srgbClr val="6600FF"/>
                </a:solidFill>
              </a:rPr>
              <a:t>lại đây có cây kèn to tí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 smtClean="0">
                <a:solidFill>
                  <a:srgbClr val="6600FF"/>
                </a:solidFill>
              </a:rPr>
              <a:t>Tò </a:t>
            </a:r>
            <a:r>
              <a:rPr lang="vi-VN" sz="2800" b="1" i="1" dirty="0">
                <a:solidFill>
                  <a:srgbClr val="6600FF"/>
                </a:solidFill>
              </a:rPr>
              <a:t>la tò te tí bước đều chân cùng đi</a:t>
            </a:r>
            <a:br>
              <a:rPr lang="vi-VN" sz="2800" b="1" i="1" dirty="0">
                <a:solidFill>
                  <a:srgbClr val="6600FF"/>
                </a:solidFill>
              </a:rPr>
            </a:br>
            <a:endParaRPr lang="en-US" sz="2800" b="1" i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6" y="1615101"/>
            <a:ext cx="3280231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585657" y="213950"/>
            <a:ext cx="1046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000066"/>
                </a:solidFill>
              </a:rPr>
              <a:t>Bật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giai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điệu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lời</a:t>
            </a:r>
            <a:r>
              <a:rPr lang="en-US" sz="3200" b="1" i="1" dirty="0" smtClean="0">
                <a:solidFill>
                  <a:srgbClr val="000066"/>
                </a:solidFill>
              </a:rPr>
              <a:t> 1 HS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hát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nhẩm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lời</a:t>
            </a:r>
            <a:r>
              <a:rPr lang="en-US" sz="3200" b="1" i="1" dirty="0" smtClean="0">
                <a:solidFill>
                  <a:srgbClr val="000066"/>
                </a:solidFill>
              </a:rPr>
              <a:t> 2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trên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giai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điệu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lời</a:t>
            </a:r>
            <a:r>
              <a:rPr lang="en-US" sz="3200" b="1" i="1" dirty="0" smtClean="0">
                <a:solidFill>
                  <a:srgbClr val="000066"/>
                </a:solidFill>
              </a:rPr>
              <a:t> 1 </a:t>
            </a:r>
            <a:endParaRPr lang="en-US" sz="3200" b="1" dirty="0">
              <a:solidFill>
                <a:srgbClr val="00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5657" y="1337008"/>
            <a:ext cx="6324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i="1">
                <a:solidFill>
                  <a:srgbClr val="000066"/>
                </a:solidFill>
              </a:rPr>
              <a:t/>
            </a:r>
            <a:br>
              <a:rPr lang="vi-VN" sz="2800" i="1">
                <a:solidFill>
                  <a:srgbClr val="000066"/>
                </a:solidFill>
              </a:rPr>
            </a:br>
            <a:endParaRPr lang="en-US" sz="2800" i="1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5657" y="1382771"/>
            <a:ext cx="7765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6600FF"/>
                </a:solidFill>
              </a:rPr>
              <a:t>Te tò te anh nào kêu thật to.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>
                <a:solidFill>
                  <a:srgbClr val="6600FF"/>
                </a:solidFill>
              </a:rPr>
              <a:t>Tò tò tò tò te đứng ra đằng trước cho.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>
                <a:solidFill>
                  <a:srgbClr val="6600FF"/>
                </a:solidFill>
              </a:rPr>
              <a:t>Anh nào kêu bé trong mồm te tí.</a:t>
            </a:r>
            <a:br>
              <a:rPr lang="vi-VN" sz="2800" b="1" i="1" dirty="0">
                <a:solidFill>
                  <a:srgbClr val="6600FF"/>
                </a:solidFill>
              </a:rPr>
            </a:br>
            <a:r>
              <a:rPr lang="vi-VN" sz="2800" b="1" i="1" dirty="0">
                <a:solidFill>
                  <a:srgbClr val="6600FF"/>
                </a:solidFill>
              </a:rPr>
              <a:t>Tò tò tò te tí sắp đàng sau cùng đi</a:t>
            </a:r>
            <a:r>
              <a:rPr lang="vi-VN" sz="2800" b="1" dirty="0">
                <a:solidFill>
                  <a:srgbClr val="6600FF"/>
                </a:solidFill>
              </a:rPr>
              <a:t>.</a:t>
            </a:r>
            <a:endParaRPr lang="en-US" sz="2800" b="1" dirty="0">
              <a:solidFill>
                <a:srgbClr val="6600FF"/>
              </a:solidFill>
            </a:endParaRPr>
          </a:p>
        </p:txBody>
      </p:sp>
      <p:pic>
        <p:nvPicPr>
          <p:cNvPr id="7" name="DOI KEN TI HO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9257" y="584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829070"/>
              </p:ext>
            </p:extLst>
          </p:nvPr>
        </p:nvGraphicFramePr>
        <p:xfrm>
          <a:off x="1631852" y="1712686"/>
          <a:ext cx="9158068" cy="4441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Bitmap Image" r:id="rId6" imgW="5582429" imgH="2534004" progId="Paint.Picture">
                  <p:embed/>
                </p:oleObj>
              </mc:Choice>
              <mc:Fallback>
                <p:oleObj name="Bitmap Image" r:id="rId6" imgW="5582429" imgH="25340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852" y="1712686"/>
                        <a:ext cx="9158068" cy="44413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631852" y="-24770"/>
            <a:ext cx="9453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>
                <a:latin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Hát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cả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bài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hình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thức</a:t>
            </a:r>
            <a:r>
              <a:rPr lang="en-US" sz="4000" b="1" i="1" dirty="0" smtClean="0">
                <a:latin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Lớp</a:t>
            </a:r>
            <a:r>
              <a:rPr lang="en-US" sz="4000" b="1" i="1" dirty="0" smtClean="0">
                <a:latin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tổ</a:t>
            </a:r>
            <a:r>
              <a:rPr lang="en-US" sz="4000" b="1" i="1" dirty="0" smtClean="0">
                <a:latin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cá</a:t>
            </a:r>
            <a:r>
              <a:rPr lang="en-US" sz="4000" b="1" i="1" dirty="0" smtClean="0">
                <a:latin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</a:rPr>
              <a:t>nhân</a:t>
            </a:r>
            <a:endParaRPr lang="en-US" sz="4000" b="1" i="1" dirty="0"/>
          </a:p>
        </p:txBody>
      </p:sp>
      <p:pic>
        <p:nvPicPr>
          <p:cNvPr id="7" name="DOI KEN TI HON B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2265" y="843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4831" y="0"/>
            <a:ext cx="46762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3372" y="235076"/>
            <a:ext cx="8839201" cy="573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vi-VN" sz="3200" b="1" i="1" dirty="0" smtClean="0">
                <a:solidFill>
                  <a:srgbClr val="000066"/>
                </a:solidFill>
              </a:rPr>
              <a:t>Te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 </a:t>
            </a:r>
            <a:r>
              <a:rPr lang="vi-VN" sz="3200" b="1" i="1" dirty="0">
                <a:solidFill>
                  <a:srgbClr val="000066"/>
                </a:solidFill>
              </a:rPr>
              <a:t>tò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te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đây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là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ban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kèn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hơi</a:t>
            </a:r>
            <a:r>
              <a:rPr lang="vi-VN" sz="3200" b="1" i="1" dirty="0">
                <a:solidFill>
                  <a:srgbClr val="000066"/>
                </a:solidFill>
              </a:rPr>
              <a:t/>
            </a:r>
            <a:br>
              <a:rPr lang="vi-VN" sz="3200" b="1" i="1" dirty="0">
                <a:solidFill>
                  <a:srgbClr val="000066"/>
                </a:solidFill>
              </a:rPr>
            </a:br>
            <a:r>
              <a:rPr lang="vi-VN" sz="3200" b="1" i="1" dirty="0" smtClean="0">
                <a:solidFill>
                  <a:srgbClr val="000066"/>
                </a:solidFill>
              </a:rPr>
              <a:t>Tò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 </a:t>
            </a:r>
            <a:r>
              <a:rPr lang="vi-VN" sz="3200" b="1" i="1" dirty="0">
                <a:solidFill>
                  <a:srgbClr val="000066"/>
                </a:solidFill>
              </a:rPr>
              <a:t>là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tò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tò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te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có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anh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nào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muốn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chơi</a:t>
            </a:r>
            <a:r>
              <a:rPr lang="vi-VN" sz="3200" b="1" i="1" dirty="0">
                <a:solidFill>
                  <a:srgbClr val="000066"/>
                </a:solidFill>
              </a:rPr>
              <a:t/>
            </a:r>
            <a:br>
              <a:rPr lang="vi-VN" sz="3200" b="1" i="1" dirty="0">
                <a:solidFill>
                  <a:srgbClr val="000066"/>
                </a:solidFill>
              </a:rPr>
            </a:br>
            <a:r>
              <a:rPr lang="vi-VN" sz="3200" b="1" i="1" dirty="0">
                <a:solidFill>
                  <a:srgbClr val="000066"/>
                </a:solidFill>
              </a:rPr>
              <a:t>Mau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lại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đây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có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cây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kèn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to </a:t>
            </a:r>
            <a:r>
              <a:rPr lang="en-US" sz="3200" b="1" i="1" dirty="0" smtClean="0">
                <a:solidFill>
                  <a:srgbClr val="000066"/>
                </a:solidFill>
              </a:rPr>
              <a:t>   </a:t>
            </a:r>
            <a:r>
              <a:rPr lang="vi-VN" sz="3200" b="1" i="1" dirty="0" smtClean="0">
                <a:solidFill>
                  <a:srgbClr val="000066"/>
                </a:solidFill>
              </a:rPr>
              <a:t>tí</a:t>
            </a:r>
            <a:r>
              <a:rPr lang="vi-VN" sz="3200" b="1" i="1" dirty="0">
                <a:solidFill>
                  <a:srgbClr val="000066"/>
                </a:solidFill>
              </a:rPr>
              <a:t/>
            </a:r>
            <a:br>
              <a:rPr lang="vi-VN" sz="3200" b="1" i="1" dirty="0">
                <a:solidFill>
                  <a:srgbClr val="000066"/>
                </a:solidFill>
              </a:rPr>
            </a:br>
            <a:r>
              <a:rPr lang="vi-VN" sz="3200" b="1" i="1" dirty="0" smtClean="0">
                <a:solidFill>
                  <a:srgbClr val="000066"/>
                </a:solidFill>
              </a:rPr>
              <a:t>Tò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 </a:t>
            </a:r>
            <a:r>
              <a:rPr lang="vi-VN" sz="3200" b="1" i="1" dirty="0">
                <a:solidFill>
                  <a:srgbClr val="000066"/>
                </a:solidFill>
              </a:rPr>
              <a:t>la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tò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te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tí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bước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đều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chân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cùng </a:t>
            </a:r>
            <a:r>
              <a:rPr lang="en-US" sz="3200" b="1" i="1" dirty="0" smtClean="0">
                <a:solidFill>
                  <a:srgbClr val="000066"/>
                </a:solidFill>
              </a:rPr>
              <a:t>  </a:t>
            </a:r>
            <a:r>
              <a:rPr lang="vi-VN" sz="3200" b="1" i="1" dirty="0" smtClean="0">
                <a:solidFill>
                  <a:srgbClr val="000066"/>
                </a:solidFill>
              </a:rPr>
              <a:t>đi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99" y="1444523"/>
            <a:ext cx="920637" cy="981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52" y="1542201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94" y="3027010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436" y="2967583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85" y="3013098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06" y="3056216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32" y="1594544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78" y="1525175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70" y="1525175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01" y="5818069"/>
            <a:ext cx="828885" cy="908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535" y="2931334"/>
            <a:ext cx="920637" cy="914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68" y="2928049"/>
            <a:ext cx="920637" cy="946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6" y="2946778"/>
            <a:ext cx="920637" cy="846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29" y="2920961"/>
            <a:ext cx="920637" cy="924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24" y="1504287"/>
            <a:ext cx="920637" cy="875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95" y="1444523"/>
            <a:ext cx="920637" cy="935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32" y="1428863"/>
            <a:ext cx="920637" cy="950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45" y="5915951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56" y="5859728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70" y="5884096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30" y="5924047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50" y="4561888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23" y="4470063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70" y="4508932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16" y="4498460"/>
            <a:ext cx="617878" cy="74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87" y="5836543"/>
            <a:ext cx="920637" cy="783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63" y="5796391"/>
            <a:ext cx="920637" cy="929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68" y="5845881"/>
            <a:ext cx="920637" cy="880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72" y="4394888"/>
            <a:ext cx="920637" cy="921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28" y="4396407"/>
            <a:ext cx="920637" cy="947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03" y="4508932"/>
            <a:ext cx="920637" cy="834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97" y="4442185"/>
            <a:ext cx="920637" cy="874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DOI KEN TI HO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29" y="51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978" y="3860578"/>
            <a:ext cx="4925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 độ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Son, La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894403"/>
              </p:ext>
            </p:extLst>
          </p:nvPr>
        </p:nvGraphicFramePr>
        <p:xfrm>
          <a:off x="1219199" y="725716"/>
          <a:ext cx="9790567" cy="171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Bitmap Image" r:id="rId6" imgW="5582429" imgH="847843" progId="Paint.Picture">
                  <p:embed/>
                </p:oleObj>
              </mc:Choice>
              <mc:Fallback>
                <p:oleObj name="Bitmap Image" r:id="rId6" imgW="5582429" imgH="847843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199" y="725716"/>
                        <a:ext cx="9790567" cy="1714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4 NOT DMS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4482" y="2540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0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15313" y="654914"/>
            <a:ext cx="486697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DOC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897" y="654914"/>
            <a:ext cx="4789714" cy="2344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NHAC N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29" y="3628570"/>
            <a:ext cx="4789714" cy="2677885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810001" y="654914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FF"/>
                </a:solidFill>
              </a:rPr>
              <a:t>ĐỌC MẪU</a:t>
            </a:r>
            <a:endParaRPr lang="en-US" sz="2400" b="1">
              <a:solidFill>
                <a:srgbClr val="66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1" y="3751942"/>
            <a:ext cx="182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FF"/>
                </a:solidFill>
              </a:rPr>
              <a:t>NHẠC NỀN</a:t>
            </a:r>
            <a:endParaRPr lang="en-US" sz="2400" b="1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049159">
            <a:off x="5662996" y="1099372"/>
            <a:ext cx="581414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93812"/>
              </p:ext>
            </p:extLst>
          </p:nvPr>
        </p:nvGraphicFramePr>
        <p:xfrm>
          <a:off x="788535" y="643399"/>
          <a:ext cx="4813980" cy="144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Bitmap Image" r:id="rId4" imgW="6039693" imgH="838095" progId="Paint.Picture">
                  <p:embed/>
                </p:oleObj>
              </mc:Choice>
              <mc:Fallback>
                <p:oleObj name="Bitmap Image" r:id="rId4" imgW="6039693" imgH="83809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35" y="643399"/>
                        <a:ext cx="4813980" cy="1446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459013"/>
              </p:ext>
            </p:extLst>
          </p:nvPr>
        </p:nvGraphicFramePr>
        <p:xfrm>
          <a:off x="788535" y="2452915"/>
          <a:ext cx="4813980" cy="137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" name="Bitmap Image" r:id="rId6" imgW="5982535" imgH="771429" progId="Paint.Picture">
                  <p:embed/>
                </p:oleObj>
              </mc:Choice>
              <mc:Fallback>
                <p:oleObj name="Bitmap Image" r:id="rId6" imgW="5982535" imgH="7714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35" y="2452915"/>
                        <a:ext cx="4813980" cy="1378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63678"/>
              </p:ext>
            </p:extLst>
          </p:nvPr>
        </p:nvGraphicFramePr>
        <p:xfrm>
          <a:off x="788535" y="4194630"/>
          <a:ext cx="4813980" cy="1345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Bitmap Image" r:id="rId8" imgW="6087325" imgH="800212" progId="Paint.Picture">
                  <p:embed/>
                </p:oleObj>
              </mc:Choice>
              <mc:Fallback>
                <p:oleObj name="Bitmap Image" r:id="rId8" imgW="6087325" imgH="80021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35" y="4194630"/>
                        <a:ext cx="4813980" cy="13450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63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8195">
            <a:off x="9898743" y="43543"/>
            <a:ext cx="2322286" cy="1001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67022" y="46188"/>
            <a:ext cx="6262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solidFill>
                  <a:srgbClr val="000066"/>
                </a:solidFill>
              </a:rPr>
              <a:t>Hát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lại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bài</a:t>
            </a:r>
            <a:r>
              <a:rPr lang="en-US" sz="3600" i="1" dirty="0" smtClean="0">
                <a:solidFill>
                  <a:srgbClr val="000066"/>
                </a:solidFill>
              </a:rPr>
              <a:t> “</a:t>
            </a:r>
            <a:r>
              <a:rPr lang="en-US" sz="3600" i="1" dirty="0" err="1" smtClean="0">
                <a:solidFill>
                  <a:srgbClr val="000066"/>
                </a:solidFill>
              </a:rPr>
              <a:t>Thật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Đáng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Yêu</a:t>
            </a:r>
            <a:r>
              <a:rPr lang="en-US" sz="3600" i="1" dirty="0" smtClean="0">
                <a:solidFill>
                  <a:srgbClr val="000066"/>
                </a:solidFill>
              </a:rPr>
              <a:t>” </a:t>
            </a:r>
          </a:p>
          <a:p>
            <a:pPr algn="ctr"/>
            <a:r>
              <a:rPr lang="en-US" sz="3600" i="1" dirty="0" err="1" smtClean="0">
                <a:solidFill>
                  <a:srgbClr val="000066"/>
                </a:solidFill>
              </a:rPr>
              <a:t>kết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hợp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vận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động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vận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phụ</a:t>
            </a:r>
            <a:r>
              <a:rPr lang="en-US" sz="3600" i="1" dirty="0" smtClean="0">
                <a:solidFill>
                  <a:srgbClr val="000066"/>
                </a:solidFill>
              </a:rPr>
              <a:t> </a:t>
            </a:r>
            <a:r>
              <a:rPr lang="en-US" sz="3600" i="1" dirty="0" err="1" smtClean="0">
                <a:solidFill>
                  <a:srgbClr val="000066"/>
                </a:solidFill>
              </a:rPr>
              <a:t>họa</a:t>
            </a:r>
            <a:endParaRPr lang="en-US" sz="3600" i="1" dirty="0">
              <a:solidFill>
                <a:srgbClr val="000066"/>
              </a:solidFill>
            </a:endParaRPr>
          </a:p>
        </p:txBody>
      </p:sp>
      <p:pic>
        <p:nvPicPr>
          <p:cNvPr id="6" name="THAT DAG Y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9485" y="4488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6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61515" y="544677"/>
            <a:ext cx="9762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HĐTrải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AT1 CACH CACH TU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838" y="151059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5" y="1178993"/>
            <a:ext cx="4977304" cy="5155488"/>
          </a:xfrm>
          <a:prstGeom prst="rect">
            <a:avLst/>
          </a:prstGeom>
        </p:spPr>
      </p:pic>
      <p:pic>
        <p:nvPicPr>
          <p:cNvPr id="10" name="AT2 CACH CACH TUG 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3877" y="1510596"/>
            <a:ext cx="609600" cy="609600"/>
          </a:xfrm>
          <a:prstGeom prst="rect">
            <a:avLst/>
          </a:prstGeom>
        </p:spPr>
      </p:pic>
      <p:pic>
        <p:nvPicPr>
          <p:cNvPr id="11" name="AT3 CACH CACH TUG TUG TU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4892" y="1510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1774" y="117078"/>
            <a:ext cx="3765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</a:rPr>
              <a:t>TRÒ CHƠI: Nghe âm thanh đoán tên mẫu tiết tấu</a:t>
            </a:r>
            <a:endParaRPr lang="en-US" sz="2400" b="1" i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828" y="890723"/>
            <a:ext cx="219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ÂM THANH 1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0857" y="5611499"/>
            <a:ext cx="24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66"/>
                </a:solidFill>
              </a:rPr>
              <a:t>ÂM THANH 3</a:t>
            </a:r>
            <a:endParaRPr lang="en-US" sz="2800" b="1" i="1" dirty="0">
              <a:solidFill>
                <a:srgbClr val="FF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8227" y="3057580"/>
            <a:ext cx="24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0066"/>
                </a:solidFill>
              </a:rPr>
              <a:t>ÂM THANH 2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8" y="562310"/>
            <a:ext cx="1175657" cy="967635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86" y="4905474"/>
            <a:ext cx="1175657" cy="967635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57" y="3057580"/>
            <a:ext cx="1175657" cy="967635"/>
          </a:xfrm>
          <a:prstGeom prst="rect">
            <a:avLst/>
          </a:prstGeom>
        </p:spPr>
      </p:pic>
      <p:pic>
        <p:nvPicPr>
          <p:cNvPr id="17" name="AT2 CACH CACH TUG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7656" y="1529945"/>
            <a:ext cx="609600" cy="609600"/>
          </a:xfrm>
          <a:prstGeom prst="rect">
            <a:avLst/>
          </a:prstGeom>
        </p:spPr>
      </p:pic>
      <p:pic>
        <p:nvPicPr>
          <p:cNvPr id="18" name="AT1 CACH CACH TU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26742" y="3057580"/>
            <a:ext cx="1041943" cy="609600"/>
          </a:xfrm>
          <a:prstGeom prst="rect">
            <a:avLst/>
          </a:prstGeom>
        </p:spPr>
      </p:pic>
      <p:pic>
        <p:nvPicPr>
          <p:cNvPr id="19" name="AT3 CACH CACH TUG TUG TU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7314" y="5618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4971" y="1785257"/>
            <a:ext cx="489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Mẫu tiết tấu 2: Hãy vận động lại</a:t>
            </a:r>
            <a:r>
              <a:rPr lang="en-US" sz="2800" b="1" i="1">
                <a:solidFill>
                  <a:srgbClr val="FF0000"/>
                </a:solidFill>
              </a:rPr>
              <a:t> Mẫu tiết tấu 2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36" y="2891504"/>
            <a:ext cx="3390900" cy="1878590"/>
          </a:xfrm>
          <a:prstGeom prst="rect">
            <a:avLst/>
          </a:prstGeom>
        </p:spPr>
      </p:pic>
      <p:pic>
        <p:nvPicPr>
          <p:cNvPr id="4" name="AT2 CACH CACH TUG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4286" y="5124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36" y="2649867"/>
            <a:ext cx="3390900" cy="18785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03941" y="1695760"/>
            <a:ext cx="5659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Mẫu tiết tấu </a:t>
            </a:r>
            <a:r>
              <a:rPr lang="en-US" sz="2800" b="1" i="1" smtClean="0">
                <a:solidFill>
                  <a:srgbClr val="FF0000"/>
                </a:solidFill>
              </a:rPr>
              <a:t>1: </a:t>
            </a:r>
            <a:r>
              <a:rPr lang="en-US" sz="2800" b="1" i="1">
                <a:solidFill>
                  <a:srgbClr val="FF0000"/>
                </a:solidFill>
              </a:rPr>
              <a:t>Hãy vận động lại Mẫu tiết tấu </a:t>
            </a:r>
            <a:r>
              <a:rPr lang="en-US" sz="2800" b="1" i="1" smtClean="0">
                <a:solidFill>
                  <a:srgbClr val="FF0000"/>
                </a:solidFill>
              </a:rPr>
              <a:t>1</a:t>
            </a:r>
            <a:endParaRPr lang="en-US" sz="2800" b="1" i="1">
              <a:solidFill>
                <a:srgbClr val="FF0000"/>
              </a:solidFill>
            </a:endParaRPr>
          </a:p>
        </p:txBody>
      </p:sp>
      <p:pic>
        <p:nvPicPr>
          <p:cNvPr id="6" name="AT2 CACH CACH TUG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2684" y="5356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8973" y="1719384"/>
            <a:ext cx="6749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</a:rPr>
              <a:t>Mẫu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tấu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</a:rPr>
              <a:t>3: </a:t>
            </a:r>
          </a:p>
          <a:p>
            <a:pPr algn="ctr"/>
            <a:r>
              <a:rPr lang="en-US" sz="2800" b="1" i="1" dirty="0" err="1" smtClean="0">
                <a:solidFill>
                  <a:srgbClr val="FF0000"/>
                </a:solidFill>
              </a:rPr>
              <a:t>Hãy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vận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động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lại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Mẫu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tấu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</a:rPr>
              <a:t>3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69" y="2853729"/>
            <a:ext cx="3409950" cy="2252662"/>
          </a:xfrm>
          <a:prstGeom prst="rect">
            <a:avLst/>
          </a:prstGeom>
        </p:spPr>
      </p:pic>
      <p:pic>
        <p:nvPicPr>
          <p:cNvPr id="6" name="AT3 CACH CACH TUG TUG TU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3944" y="480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6456" y="449345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-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4400" b="1" i="1" dirty="0" smtClean="0">
                <a:solidFill>
                  <a:srgbClr val="FF0000"/>
                </a:solidFill>
              </a:rPr>
              <a:t>,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4400" b="1" i="1" dirty="0" smtClean="0">
                <a:solidFill>
                  <a:srgbClr val="FF0000"/>
                </a:solidFill>
              </a:rPr>
              <a:t>,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dục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45720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019841" y="2724298"/>
            <a:ext cx="187245" cy="37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019841" y="2724298"/>
            <a:ext cx="187245" cy="37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3335338" y="6629401"/>
            <a:ext cx="6345237" cy="228600"/>
            <a:chOff x="1141" y="4176"/>
            <a:chExt cx="3997" cy="144"/>
          </a:xfrm>
        </p:grpSpPr>
        <p:pic>
          <p:nvPicPr>
            <p:cNvPr id="31760" name="Picture 7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8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9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6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7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8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9" name="Picture 16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0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1" name="Group 8"/>
          <p:cNvGrpSpPr>
            <a:grpSpLocks/>
          </p:cNvGrpSpPr>
          <p:nvPr/>
        </p:nvGrpSpPr>
        <p:grpSpPr bwMode="auto">
          <a:xfrm>
            <a:off x="1524001" y="-152399"/>
            <a:ext cx="9144000" cy="7010400"/>
            <a:chOff x="0" y="0"/>
            <a:chExt cx="5760" cy="4320"/>
          </a:xfrm>
        </p:grpSpPr>
        <p:pic>
          <p:nvPicPr>
            <p:cNvPr id="31752" name="Picture 9" descr="Picture1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2" y="48"/>
              <a:ext cx="49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10" descr="Picture1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6" y="4272"/>
              <a:ext cx="49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11" descr="Picture1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1857" y="2097"/>
              <a:ext cx="3841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2" descr="Picture1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3748" y="2125"/>
              <a:ext cx="3898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3" descr="Picture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0" y="3696"/>
              <a:ext cx="624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14" descr="Picture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6" y="3698"/>
              <a:ext cx="624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5" descr="Picture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5" y="0"/>
              <a:ext cx="57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6" descr="Picture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335155" y="5328385"/>
            <a:ext cx="7369371" cy="75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vi-VN" sz="1824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33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 CHĂM NGOAN, HỌC GIỎI NHÉ</a:t>
            </a:r>
            <a:r>
              <a:rPr lang="vi-VN" sz="2433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33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898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" y="2258860"/>
            <a:ext cx="12192000" cy="4599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6677" y="77417"/>
            <a:ext cx="9786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0" indent="286385" algn="ctr">
              <a:lnSpc>
                <a:spcPct val="150000"/>
              </a:lnSpc>
              <a:spcAft>
                <a:spcPts val="0"/>
              </a:spcAft>
            </a:pP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</a:p>
          <a:p>
            <a:pPr marL="2286000" indent="286385"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    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58611" y="1493306"/>
            <a:ext cx="5163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2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hon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58317" y="2025750"/>
            <a:ext cx="216822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0" lvl="0" indent="286385" algn="ctr">
              <a:lnSpc>
                <a:spcPct val="150000"/>
              </a:lnSpc>
            </a:pP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2391" y="2618436"/>
            <a:ext cx="87677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indent="286385">
              <a:lnSpc>
                <a:spcPct val="150000"/>
              </a:lnSpc>
            </a:pP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853354" cy="141885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7" y="1590192"/>
            <a:ext cx="676642" cy="8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ảnh nhạc sĩ phan huỳnh điể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059">
            <a:off x="7203437" y="1156527"/>
            <a:ext cx="3391496" cy="40519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2234" y="2366097"/>
            <a:ext cx="5653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indent="286385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kèn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234" y="3820736"/>
            <a:ext cx="5653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indent="286385"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Phan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Huỳnh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(1924- 2015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kèn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hon,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400" b="1" dirty="0">
              <a:solidFill>
                <a:srgbClr val="00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219008"/>
              </p:ext>
            </p:extLst>
          </p:nvPr>
        </p:nvGraphicFramePr>
        <p:xfrm>
          <a:off x="2166424" y="1712686"/>
          <a:ext cx="8210588" cy="514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Bitmap Image" r:id="rId6" imgW="5582429" imgH="2534004" progId="Paint.Picture">
                  <p:embed/>
                </p:oleObj>
              </mc:Choice>
              <mc:Fallback>
                <p:oleObj name="Bitmap Image" r:id="rId6" imgW="5582429" imgH="253400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6424" y="1712686"/>
                        <a:ext cx="8210588" cy="5145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139407" y="109249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HĐ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kèn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hon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809015">
            <a:off x="147441" y="1676918"/>
            <a:ext cx="230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chemeClr val="bg1"/>
                </a:solidFill>
              </a:rPr>
              <a:t>Hát</a:t>
            </a:r>
            <a:r>
              <a:rPr lang="en-US" sz="4000" b="1" u="sng" dirty="0" smtClean="0">
                <a:solidFill>
                  <a:schemeClr val="bg1"/>
                </a:solidFill>
              </a:rPr>
              <a:t> </a:t>
            </a:r>
            <a:r>
              <a:rPr lang="en-US" sz="4000" b="1" u="sng" dirty="0" err="1" smtClean="0">
                <a:solidFill>
                  <a:schemeClr val="bg1"/>
                </a:solidFill>
              </a:rPr>
              <a:t>Mẫu</a:t>
            </a:r>
            <a:r>
              <a:rPr lang="en-US" sz="4000" b="1" u="sng" dirty="0" smtClean="0">
                <a:solidFill>
                  <a:schemeClr val="bg1"/>
                </a:solidFill>
              </a:rPr>
              <a:t> 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pic>
        <p:nvPicPr>
          <p:cNvPr id="8" name="DOI KEN TI HON B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286" y="5544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378" y="181821"/>
            <a:ext cx="5453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HD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0642" y="828152"/>
            <a:ext cx="65970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/>
              <a:t>CÂU 1: </a:t>
            </a:r>
            <a:r>
              <a:rPr lang="vi-VN" sz="2400" i="1" dirty="0" smtClean="0"/>
              <a:t>Te </a:t>
            </a:r>
            <a:r>
              <a:rPr lang="vi-VN" sz="2400" i="1" dirty="0"/>
              <a:t>tò te đây là ban kèn hơi</a:t>
            </a:r>
            <a:br>
              <a:rPr lang="vi-VN" sz="2400" i="1" dirty="0"/>
            </a:br>
            <a:r>
              <a:rPr lang="en-US" sz="2400" i="1" dirty="0" smtClean="0"/>
              <a:t>CÂU 2: </a:t>
            </a:r>
            <a:r>
              <a:rPr lang="vi-VN" sz="2400" i="1" dirty="0" smtClean="0"/>
              <a:t>Tò </a:t>
            </a:r>
            <a:r>
              <a:rPr lang="vi-VN" sz="2400" i="1" dirty="0"/>
              <a:t>là tò tò te có anh nào muốn chơi</a:t>
            </a:r>
            <a:br>
              <a:rPr lang="vi-VN" sz="2400" i="1" dirty="0"/>
            </a:br>
            <a:r>
              <a:rPr lang="en-US" sz="2400" i="1" dirty="0" smtClean="0"/>
              <a:t>CÂU 3: </a:t>
            </a:r>
            <a:r>
              <a:rPr lang="vi-VN" sz="2400" i="1" dirty="0" smtClean="0"/>
              <a:t>Mau </a:t>
            </a:r>
            <a:r>
              <a:rPr lang="vi-VN" sz="2400" i="1" dirty="0"/>
              <a:t>lại đây có cây kèn to tí</a:t>
            </a:r>
            <a:br>
              <a:rPr lang="vi-VN" sz="2400" i="1" dirty="0"/>
            </a:br>
            <a:r>
              <a:rPr lang="en-US" sz="2400" i="1" dirty="0" smtClean="0"/>
              <a:t>CÂU 4: </a:t>
            </a:r>
            <a:r>
              <a:rPr lang="vi-VN" sz="2400" i="1" dirty="0" smtClean="0"/>
              <a:t>Tò </a:t>
            </a:r>
            <a:r>
              <a:rPr lang="vi-VN" sz="2400" i="1" dirty="0"/>
              <a:t>la tò te tí bước đều chân cùng </a:t>
            </a:r>
            <a:r>
              <a:rPr lang="vi-VN" sz="2400" i="1" dirty="0" smtClean="0"/>
              <a:t>đi</a:t>
            </a:r>
            <a:endParaRPr lang="en-US" sz="2400" i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LỜI 2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i="1" dirty="0" smtClean="0"/>
              <a:t>Te tò te anh nào kêu thật to.</a:t>
            </a:r>
            <a:br>
              <a:rPr lang="vi-VN" sz="2400" i="1" dirty="0" smtClean="0"/>
            </a:br>
            <a:r>
              <a:rPr lang="vi-VN" sz="2400" i="1" dirty="0" smtClean="0"/>
              <a:t>Tò tò tò tò te đứng ra đằng trước cho.</a:t>
            </a:r>
            <a:br>
              <a:rPr lang="vi-VN" sz="2400" i="1" dirty="0" smtClean="0"/>
            </a:br>
            <a:r>
              <a:rPr lang="vi-VN" sz="2400" i="1" dirty="0" smtClean="0"/>
              <a:t>Anh nào kêu bé trong mồm </a:t>
            </a:r>
            <a:r>
              <a:rPr lang="vi-VN" sz="2400" i="1" dirty="0"/>
              <a:t>te tí.</a:t>
            </a:r>
            <a:br>
              <a:rPr lang="vi-VN" sz="2400" i="1" dirty="0"/>
            </a:br>
            <a:r>
              <a:rPr lang="vi-VN" sz="2400" i="1" dirty="0"/>
              <a:t>Tò tò tò te tí sắp đàng sau cùng đi</a:t>
            </a:r>
            <a:r>
              <a:rPr lang="vi-VN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42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1829" y="101601"/>
            <a:ext cx="616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từng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tiếp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221336">
            <a:off x="1364340" y="2346197"/>
            <a:ext cx="5631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CÂU1:</a:t>
            </a:r>
            <a:r>
              <a:rPr lang="en-US" sz="2800" b="1" i="1" dirty="0">
                <a:solidFill>
                  <a:srgbClr val="6600FF"/>
                </a:solidFill>
              </a:rPr>
              <a:t> </a:t>
            </a:r>
            <a:r>
              <a:rPr lang="vi-VN" sz="2800" b="1" i="1" dirty="0">
                <a:solidFill>
                  <a:srgbClr val="6600FF"/>
                </a:solidFill>
              </a:rPr>
              <a:t>Te tò te đây là ban kèn hơi</a:t>
            </a:r>
            <a:br>
              <a:rPr lang="vi-VN" sz="2800" b="1" i="1" dirty="0">
                <a:solidFill>
                  <a:srgbClr val="6600FF"/>
                </a:solidFill>
              </a:rPr>
            </a:br>
            <a:endParaRPr lang="en-US" sz="2800" b="1" dirty="0">
              <a:solidFill>
                <a:srgbClr val="66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1600587"/>
            <a:ext cx="4165600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5800" y="5852886"/>
            <a:ext cx="863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3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1600587"/>
            <a:ext cx="4165600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 rot="20265561">
            <a:off x="1466021" y="2091317"/>
            <a:ext cx="54741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CÂU 2:</a:t>
            </a:r>
            <a:r>
              <a:rPr lang="en-US" sz="2800" b="1" i="1" dirty="0">
                <a:solidFill>
                  <a:srgbClr val="6600FF"/>
                </a:solidFill>
              </a:rPr>
              <a:t> </a:t>
            </a:r>
            <a:r>
              <a:rPr lang="vi-VN" sz="2800" b="1" i="1" dirty="0">
                <a:solidFill>
                  <a:srgbClr val="6600FF"/>
                </a:solidFill>
              </a:rPr>
              <a:t>Tò là tò tò te có anh nào muốn chơi</a:t>
            </a:r>
            <a:endParaRPr lang="en-US" sz="2800" b="1" dirty="0">
              <a:solidFill>
                <a:srgbClr val="6600FF"/>
              </a:solidFill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8001" y="5896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5" y="1411901"/>
            <a:ext cx="4165600" cy="2445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 rot="20379757">
            <a:off x="1592214" y="2050767"/>
            <a:ext cx="6211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6600FF"/>
                </a:solidFill>
              </a:rPr>
              <a:t>Te </a:t>
            </a:r>
            <a:r>
              <a:rPr lang="vi-VN" sz="2800" b="1" i="1" dirty="0">
                <a:solidFill>
                  <a:srgbClr val="6600FF"/>
                </a:solidFill>
              </a:rPr>
              <a:t>tò te đây là ban kèn </a:t>
            </a:r>
            <a:r>
              <a:rPr lang="vi-VN" sz="2800" b="1" i="1" dirty="0" smtClean="0">
                <a:solidFill>
                  <a:srgbClr val="6600FF"/>
                </a:solidFill>
              </a:rPr>
              <a:t>hơi</a:t>
            </a:r>
            <a:r>
              <a:rPr lang="en-US" sz="2800" b="1" i="1" dirty="0" smtClean="0">
                <a:solidFill>
                  <a:srgbClr val="6600FF"/>
                </a:solidFill>
              </a:rPr>
              <a:t>.</a:t>
            </a:r>
            <a:r>
              <a:rPr lang="vi-VN" sz="2800" b="1" i="1" dirty="0" smtClean="0">
                <a:solidFill>
                  <a:srgbClr val="6600FF"/>
                </a:solidFill>
              </a:rPr>
              <a:t>Tò </a:t>
            </a:r>
            <a:r>
              <a:rPr lang="vi-VN" sz="2800" b="1" i="1" dirty="0">
                <a:solidFill>
                  <a:srgbClr val="6600FF"/>
                </a:solidFill>
              </a:rPr>
              <a:t>là tò tò te có anh nào muốn chơi</a:t>
            </a:r>
            <a:br>
              <a:rPr lang="vi-VN" sz="2800" b="1" i="1" dirty="0">
                <a:solidFill>
                  <a:srgbClr val="6600FF"/>
                </a:solidFill>
              </a:rPr>
            </a:b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5316" y="209327"/>
            <a:ext cx="18569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smtClean="0">
                <a:solidFill>
                  <a:srgbClr val="000066"/>
                </a:solidFill>
              </a:rPr>
              <a:t>CÂU1+2</a:t>
            </a:r>
            <a:endParaRPr lang="en-US" sz="4000" b="1"/>
          </a:p>
        </p:txBody>
      </p:sp>
      <p:pic>
        <p:nvPicPr>
          <p:cNvPr id="5" name="C1+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0369" y="5838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426</Words>
  <Application>Microsoft Office PowerPoint</Application>
  <PresentationFormat>Widescreen</PresentationFormat>
  <Paragraphs>57</Paragraphs>
  <Slides>26</Slides>
  <Notes>3</Notes>
  <HiddenSlides>0</HiddenSlides>
  <MMClips>23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316</cp:revision>
  <dcterms:created xsi:type="dcterms:W3CDTF">2020-08-30T12:35:12Z</dcterms:created>
  <dcterms:modified xsi:type="dcterms:W3CDTF">2022-03-22T00:43:04Z</dcterms:modified>
</cp:coreProperties>
</file>